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</p:sldIdLst>
  <p:sldSz cy="5143500" cx="9144000"/>
  <p:notesSz cx="6858000" cy="9144000"/>
  <p:embeddedFontLst>
    <p:embeddedFont>
      <p:font typeface="Halant"/>
      <p:bold r:id="rId15"/>
    </p:embeddedFont>
    <p:embeddedFont>
      <p:font typeface="Inter"/>
      <p:regular r:id="rId16"/>
      <p:bold r:id="rId17"/>
      <p:italic r:id="rId18"/>
      <p:boldItalic r:id="rId19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Halant-bold.fntdata"/><Relationship Id="rId14" Type="http://schemas.openxmlformats.org/officeDocument/2006/relationships/slide" Target="slides/slide9.xml"/><Relationship Id="rId17" Type="http://schemas.openxmlformats.org/officeDocument/2006/relationships/font" Target="fonts/Inter-bold.fntdata"/><Relationship Id="rId16" Type="http://schemas.openxmlformats.org/officeDocument/2006/relationships/font" Target="fonts/Inter-regular.fntdata"/><Relationship Id="rId5" Type="http://schemas.openxmlformats.org/officeDocument/2006/relationships/notesMaster" Target="notesMasters/notesMaster1.xml"/><Relationship Id="rId19" Type="http://schemas.openxmlformats.org/officeDocument/2006/relationships/font" Target="fonts/Inter-boldItalic.fntdata"/><Relationship Id="rId6" Type="http://schemas.openxmlformats.org/officeDocument/2006/relationships/slide" Target="slides/slide1.xml"/><Relationship Id="rId18" Type="http://schemas.openxmlformats.org/officeDocument/2006/relationships/font" Target="fonts/Inter-italic.fntdata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1181211c6c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2" name="Google Shape;52;g31181211c6c_0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31181211c6c_0_9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3" name="Google Shape;73;g31181211c6c_0_9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31181211c6c_0_18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3" name="Google Shape;93;g31181211c6c_0_189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g31181211c6c_0_28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5" name="Google Shape;115;g31181211c6c_0_284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g32064a2a920_0_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5" name="Google Shape;155;g32064a2a920_0_12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g31181211c6c_0_44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5" name="Google Shape;195;g31181211c6c_0_443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g32064a2a920_0_5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3" name="Google Shape;233;g32064a2a920_0_5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9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Google Shape;270;g3169e731f7c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1" name="Google Shape;271;g3169e731f7c_0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Google Shape;292;g32064a2a920_0_9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3" name="Google Shape;293;g32064a2a920_0_96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png"/><Relationship Id="rId4" Type="http://schemas.openxmlformats.org/officeDocument/2006/relationships/image" Target="../media/image9.png"/><Relationship Id="rId5" Type="http://schemas.openxmlformats.org/officeDocument/2006/relationships/hyperlink" Target="https://en.wikipedia.org/wiki/en:Creative_Commons" TargetMode="External"/><Relationship Id="rId6" Type="http://schemas.openxmlformats.org/officeDocument/2006/relationships/hyperlink" Target="https://creativecommons.org/licenses/by-sa/4.0/deed.en" TargetMode="Externa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8.png"/><Relationship Id="rId4" Type="http://schemas.openxmlformats.org/officeDocument/2006/relationships/image" Target="../media/image11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3.jpg"/><Relationship Id="rId4" Type="http://schemas.openxmlformats.org/officeDocument/2006/relationships/image" Target="../media/image8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0.png"/><Relationship Id="rId4" Type="http://schemas.openxmlformats.org/officeDocument/2006/relationships/image" Target="../media/image14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0.png"/><Relationship Id="rId4" Type="http://schemas.openxmlformats.org/officeDocument/2006/relationships/image" Target="../media/image17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8.xml"/><Relationship Id="rId3" Type="http://schemas.openxmlformats.org/officeDocument/2006/relationships/hyperlink" Target="https://www.gilderlehrman.org/history-resources/online-exhibitions/interactive-map-columbian-exchange" TargetMode="External"/><Relationship Id="rId4" Type="http://schemas.openxmlformats.org/officeDocument/2006/relationships/image" Target="../media/image3.png"/><Relationship Id="rId5" Type="http://schemas.openxmlformats.org/officeDocument/2006/relationships/image" Target="../media/image19.png"/><Relationship Id="rId6" Type="http://schemas.openxmlformats.org/officeDocument/2006/relationships/image" Target="../media/image18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" name="Google Shape;54;p13"/>
          <p:cNvGrpSpPr/>
          <p:nvPr/>
        </p:nvGrpSpPr>
        <p:grpSpPr>
          <a:xfrm>
            <a:off x="-15535" y="-90413"/>
            <a:ext cx="2119669" cy="5233992"/>
            <a:chOff x="0" y="-241102"/>
            <a:chExt cx="5652450" cy="13957313"/>
          </a:xfrm>
        </p:grpSpPr>
        <p:grpSp>
          <p:nvGrpSpPr>
            <p:cNvPr id="55" name="Google Shape;55;p13"/>
            <p:cNvGrpSpPr/>
            <p:nvPr/>
          </p:nvGrpSpPr>
          <p:grpSpPr>
            <a:xfrm>
              <a:off x="2826056" y="-241102"/>
              <a:ext cx="2826394" cy="13957313"/>
              <a:chOff x="0" y="-47625"/>
              <a:chExt cx="558300" cy="2757000"/>
            </a:xfrm>
          </p:grpSpPr>
          <p:sp>
            <p:nvSpPr>
              <p:cNvPr id="56" name="Google Shape;56;p13"/>
              <p:cNvSpPr/>
              <p:nvPr/>
            </p:nvSpPr>
            <p:spPr>
              <a:xfrm>
                <a:off x="0" y="0"/>
                <a:ext cx="558233" cy="2709333"/>
              </a:xfrm>
              <a:custGeom>
                <a:rect b="b" l="l" r="r" t="t"/>
                <a:pathLst>
                  <a:path extrusionOk="0" h="2709333" w="558233">
                    <a:moveTo>
                      <a:pt x="0" y="0"/>
                    </a:moveTo>
                    <a:lnTo>
                      <a:pt x="558233" y="0"/>
                    </a:lnTo>
                    <a:lnTo>
                      <a:pt x="558233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</p:spPr>
          </p:sp>
          <p:sp>
            <p:nvSpPr>
              <p:cNvPr id="57" name="Google Shape;57;p13"/>
              <p:cNvSpPr txBox="1"/>
              <p:nvPr/>
            </p:nvSpPr>
            <p:spPr>
              <a:xfrm>
                <a:off x="0" y="-47625"/>
                <a:ext cx="558300" cy="2757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58" name="Google Shape;58;p13"/>
            <p:cNvGrpSpPr/>
            <p:nvPr/>
          </p:nvGrpSpPr>
          <p:grpSpPr>
            <a:xfrm>
              <a:off x="1413028" y="-241102"/>
              <a:ext cx="2826394" cy="13957313"/>
              <a:chOff x="0" y="-47625"/>
              <a:chExt cx="558300" cy="2757000"/>
            </a:xfrm>
          </p:grpSpPr>
          <p:sp>
            <p:nvSpPr>
              <p:cNvPr id="59" name="Google Shape;59;p13"/>
              <p:cNvSpPr/>
              <p:nvPr/>
            </p:nvSpPr>
            <p:spPr>
              <a:xfrm>
                <a:off x="0" y="0"/>
                <a:ext cx="558233" cy="2709333"/>
              </a:xfrm>
              <a:custGeom>
                <a:rect b="b" l="l" r="r" t="t"/>
                <a:pathLst>
                  <a:path extrusionOk="0" h="2709333" w="558233">
                    <a:moveTo>
                      <a:pt x="0" y="0"/>
                    </a:moveTo>
                    <a:lnTo>
                      <a:pt x="558233" y="0"/>
                    </a:lnTo>
                    <a:lnTo>
                      <a:pt x="558233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</p:sp>
          <p:sp>
            <p:nvSpPr>
              <p:cNvPr id="60" name="Google Shape;60;p13"/>
              <p:cNvSpPr txBox="1"/>
              <p:nvPr/>
            </p:nvSpPr>
            <p:spPr>
              <a:xfrm>
                <a:off x="0" y="-47625"/>
                <a:ext cx="558300" cy="2757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61" name="Google Shape;61;p13"/>
            <p:cNvGrpSpPr/>
            <p:nvPr/>
          </p:nvGrpSpPr>
          <p:grpSpPr>
            <a:xfrm>
              <a:off x="0" y="-241102"/>
              <a:ext cx="2826394" cy="13957313"/>
              <a:chOff x="0" y="-47625"/>
              <a:chExt cx="558300" cy="2757000"/>
            </a:xfrm>
          </p:grpSpPr>
          <p:sp>
            <p:nvSpPr>
              <p:cNvPr id="62" name="Google Shape;62;p13"/>
              <p:cNvSpPr/>
              <p:nvPr/>
            </p:nvSpPr>
            <p:spPr>
              <a:xfrm>
                <a:off x="0" y="0"/>
                <a:ext cx="558233" cy="2709333"/>
              </a:xfrm>
              <a:custGeom>
                <a:rect b="b" l="l" r="r" t="t"/>
                <a:pathLst>
                  <a:path extrusionOk="0" h="2709333" w="558233">
                    <a:moveTo>
                      <a:pt x="0" y="0"/>
                    </a:moveTo>
                    <a:lnTo>
                      <a:pt x="558233" y="0"/>
                    </a:lnTo>
                    <a:lnTo>
                      <a:pt x="558233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6484F3"/>
              </a:solidFill>
              <a:ln>
                <a:noFill/>
              </a:ln>
            </p:spPr>
          </p:sp>
          <p:sp>
            <p:nvSpPr>
              <p:cNvPr id="63" name="Google Shape;63;p13"/>
              <p:cNvSpPr txBox="1"/>
              <p:nvPr/>
            </p:nvSpPr>
            <p:spPr>
              <a:xfrm>
                <a:off x="0" y="-47625"/>
                <a:ext cx="558300" cy="2757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sp>
        <p:nvSpPr>
          <p:cNvPr id="64" name="Google Shape;64;p13"/>
          <p:cNvSpPr txBox="1"/>
          <p:nvPr/>
        </p:nvSpPr>
        <p:spPr>
          <a:xfrm>
            <a:off x="2104132" y="1290402"/>
            <a:ext cx="7040100" cy="2150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9699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72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COLUMBIAN EXCHANGE</a:t>
            </a:r>
            <a:endParaRPr sz="700"/>
          </a:p>
        </p:txBody>
      </p:sp>
      <p:sp>
        <p:nvSpPr>
          <p:cNvPr id="65" name="Google Shape;65;p13"/>
          <p:cNvSpPr/>
          <p:nvPr/>
        </p:nvSpPr>
        <p:spPr>
          <a:xfrm>
            <a:off x="6323449" y="-105096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4"/>
                </a:lnTo>
                <a:lnTo>
                  <a:pt x="0" y="247778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66" name="Google Shape;66;p13"/>
          <p:cNvSpPr txBox="1"/>
          <p:nvPr/>
        </p:nvSpPr>
        <p:spPr>
          <a:xfrm>
            <a:off x="2217925" y="3377838"/>
            <a:ext cx="6835800" cy="3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" sz="2500" u="none" cap="none" strike="noStrike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Unit </a:t>
            </a:r>
            <a:r>
              <a:rPr lang="en" sz="25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2</a:t>
            </a:r>
            <a:r>
              <a:rPr lang="en" sz="25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:</a:t>
            </a:r>
            <a:r>
              <a:rPr b="0" i="0" lang="en" sz="2500" u="none" cap="none" strike="noStrike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 </a:t>
            </a:r>
            <a:r>
              <a:rPr lang="en" sz="25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Americas: Conquest &amp; Colonization</a:t>
            </a:r>
            <a:endParaRPr sz="300"/>
          </a:p>
        </p:txBody>
      </p:sp>
      <p:sp>
        <p:nvSpPr>
          <p:cNvPr id="67" name="Google Shape;67;p13"/>
          <p:cNvSpPr/>
          <p:nvPr/>
        </p:nvSpPr>
        <p:spPr>
          <a:xfrm>
            <a:off x="5559048" y="4629150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68" name="Google Shape;68;p13"/>
          <p:cNvSpPr txBox="1"/>
          <p:nvPr/>
        </p:nvSpPr>
        <p:spPr>
          <a:xfrm rot="-5400000">
            <a:off x="-1411564" y="2464077"/>
            <a:ext cx="3441000" cy="215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399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1400" u="none" cap="none" strike="noStrike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© Thinking Nation </a:t>
            </a:r>
            <a:r>
              <a:rPr b="1" lang="en" sz="14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2025</a:t>
            </a:r>
            <a:endParaRPr sz="700"/>
          </a:p>
        </p:txBody>
      </p:sp>
      <p:cxnSp>
        <p:nvCxnSpPr>
          <p:cNvPr id="69" name="Google Shape;69;p13"/>
          <p:cNvCxnSpPr/>
          <p:nvPr/>
        </p:nvCxnSpPr>
        <p:spPr>
          <a:xfrm flipH="1" rot="10800000">
            <a:off x="326967" y="-1334"/>
            <a:ext cx="1800" cy="1447800"/>
          </a:xfrm>
          <a:prstGeom prst="straightConnector1">
            <a:avLst/>
          </a:prstGeom>
          <a:noFill/>
          <a:ln cap="flat" cmpd="sng" w="1143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70" name="Google Shape;70;p13"/>
          <p:cNvCxnSpPr/>
          <p:nvPr/>
        </p:nvCxnSpPr>
        <p:spPr>
          <a:xfrm rot="10800000">
            <a:off x="321947" y="3644649"/>
            <a:ext cx="2700" cy="1498800"/>
          </a:xfrm>
          <a:prstGeom prst="straightConnector1">
            <a:avLst/>
          </a:prstGeom>
          <a:noFill/>
          <a:ln cap="flat" cmpd="sng" w="1143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4"/>
          <p:cNvSpPr txBox="1"/>
          <p:nvPr/>
        </p:nvSpPr>
        <p:spPr>
          <a:xfrm>
            <a:off x="895670" y="1981390"/>
            <a:ext cx="7352700" cy="1154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i="1" lang="en" sz="25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How did the Columbian Exchange affect the people, environments, and economies across the Atlantic?</a:t>
            </a:r>
            <a:endParaRPr i="1" sz="25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76" name="Google Shape;76;p14"/>
          <p:cNvSpPr/>
          <p:nvPr/>
        </p:nvSpPr>
        <p:spPr>
          <a:xfrm>
            <a:off x="6882084" y="3599399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77" name="Google Shape;77;p14"/>
          <p:cNvGrpSpPr/>
          <p:nvPr/>
        </p:nvGrpSpPr>
        <p:grpSpPr>
          <a:xfrm>
            <a:off x="-127008" y="4615004"/>
            <a:ext cx="9398022" cy="468724"/>
            <a:chOff x="204" y="0"/>
            <a:chExt cx="25061391" cy="1249931"/>
          </a:xfrm>
        </p:grpSpPr>
        <p:grpSp>
          <p:nvGrpSpPr>
            <p:cNvPr id="78" name="Google Shape;78;p14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79" name="Google Shape;79;p14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80" name="Google Shape;80;p14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81" name="Google Shape;81;p14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" sz="14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 sz="700"/>
            </a:p>
          </p:txBody>
        </p:sp>
        <p:cxnSp>
          <p:nvCxnSpPr>
            <p:cNvPr id="82" name="Google Shape;82;p14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83" name="Google Shape;83;p14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84" name="Google Shape;84;p14"/>
          <p:cNvSpPr txBox="1"/>
          <p:nvPr/>
        </p:nvSpPr>
        <p:spPr>
          <a:xfrm>
            <a:off x="1276990" y="971550"/>
            <a:ext cx="65901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2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SUPPORTING QUESTION</a:t>
            </a:r>
            <a:endParaRPr sz="700"/>
          </a:p>
        </p:txBody>
      </p:sp>
      <p:grpSp>
        <p:nvGrpSpPr>
          <p:cNvPr id="85" name="Google Shape;85;p14"/>
          <p:cNvGrpSpPr/>
          <p:nvPr/>
        </p:nvGrpSpPr>
        <p:grpSpPr>
          <a:xfrm>
            <a:off x="7929578" y="-49020"/>
            <a:ext cx="781313" cy="885635"/>
            <a:chOff x="0" y="-130721"/>
            <a:chExt cx="2083500" cy="2361695"/>
          </a:xfrm>
        </p:grpSpPr>
        <p:grpSp>
          <p:nvGrpSpPr>
            <p:cNvPr id="86" name="Google Shape;86;p14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87" name="Google Shape;87;p14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8" name="Google Shape;88;p14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89" name="Google Shape;89;p14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1</a:t>
              </a:r>
              <a:endParaRPr sz="700">
                <a:solidFill>
                  <a:schemeClr val="lt1"/>
                </a:solidFill>
              </a:endParaRPr>
            </a:p>
          </p:txBody>
        </p:sp>
      </p:grpSp>
      <p:sp>
        <p:nvSpPr>
          <p:cNvPr id="90" name="Google Shape;90;p14"/>
          <p:cNvSpPr/>
          <p:nvPr/>
        </p:nvSpPr>
        <p:spPr>
          <a:xfrm>
            <a:off x="-1313786" y="-366668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5"/>
          <p:cNvSpPr/>
          <p:nvPr/>
        </p:nvSpPr>
        <p:spPr>
          <a:xfrm>
            <a:off x="6491430" y="3352077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96" name="Google Shape;96;p15"/>
          <p:cNvGrpSpPr/>
          <p:nvPr/>
        </p:nvGrpSpPr>
        <p:grpSpPr>
          <a:xfrm>
            <a:off x="7929578" y="-49020"/>
            <a:ext cx="781313" cy="885635"/>
            <a:chOff x="0" y="-130721"/>
            <a:chExt cx="2083500" cy="2361695"/>
          </a:xfrm>
        </p:grpSpPr>
        <p:grpSp>
          <p:nvGrpSpPr>
            <p:cNvPr id="97" name="Google Shape;97;p15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98" name="Google Shape;98;p15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F1AF4B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9" name="Google Shape;99;p15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00" name="Google Shape;100;p15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chemeClr val="dk1"/>
                  </a:solidFill>
                  <a:latin typeface="Halant"/>
                  <a:ea typeface="Halant"/>
                  <a:cs typeface="Halant"/>
                  <a:sym typeface="Halant"/>
                </a:rPr>
                <a:t>2</a:t>
              </a:r>
              <a:endParaRPr sz="700">
                <a:solidFill>
                  <a:schemeClr val="dk1"/>
                </a:solidFill>
              </a:endParaRPr>
            </a:p>
          </p:txBody>
        </p:sp>
      </p:grpSp>
      <p:sp>
        <p:nvSpPr>
          <p:cNvPr id="101" name="Google Shape;101;p15"/>
          <p:cNvSpPr/>
          <p:nvPr/>
        </p:nvSpPr>
        <p:spPr>
          <a:xfrm>
            <a:off x="-1741340" y="-105096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4"/>
                </a:lnTo>
                <a:lnTo>
                  <a:pt x="0" y="247778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02" name="Google Shape;102;p15"/>
          <p:cNvSpPr txBox="1"/>
          <p:nvPr/>
        </p:nvSpPr>
        <p:spPr>
          <a:xfrm>
            <a:off x="314477" y="1978950"/>
            <a:ext cx="4314600" cy="1616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The link between the Eastern and Western hemispheres and what was exchanged between the “Old  World” (Europe &amp; Africa) and the “New World” (Americas)</a:t>
            </a:r>
            <a:endParaRPr sz="21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grpSp>
        <p:nvGrpSpPr>
          <p:cNvPr id="103" name="Google Shape;103;p15"/>
          <p:cNvGrpSpPr/>
          <p:nvPr/>
        </p:nvGrpSpPr>
        <p:grpSpPr>
          <a:xfrm>
            <a:off x="-127008" y="4615004"/>
            <a:ext cx="9398022" cy="468724"/>
            <a:chOff x="204" y="0"/>
            <a:chExt cx="25061391" cy="1249931"/>
          </a:xfrm>
        </p:grpSpPr>
        <p:grpSp>
          <p:nvGrpSpPr>
            <p:cNvPr id="104" name="Google Shape;104;p15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105" name="Google Shape;105;p15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106" name="Google Shape;106;p15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07" name="Google Shape;107;p15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" sz="14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 sz="700"/>
            </a:p>
          </p:txBody>
        </p:sp>
        <p:cxnSp>
          <p:nvCxnSpPr>
            <p:cNvPr id="108" name="Google Shape;108;p15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09" name="Google Shape;109;p15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110" name="Google Shape;110;p15"/>
          <p:cNvSpPr txBox="1"/>
          <p:nvPr/>
        </p:nvSpPr>
        <p:spPr>
          <a:xfrm>
            <a:off x="1276990" y="438150"/>
            <a:ext cx="65901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2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COLUMBIAN EXCHANGE</a:t>
            </a:r>
            <a:endParaRPr sz="700"/>
          </a:p>
        </p:txBody>
      </p:sp>
      <p:pic>
        <p:nvPicPr>
          <p:cNvPr id="111" name="Google Shape;111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853546" y="1084646"/>
            <a:ext cx="3857358" cy="3038400"/>
          </a:xfrm>
          <a:prstGeom prst="rect">
            <a:avLst/>
          </a:prstGeom>
          <a:noFill/>
          <a:ln>
            <a:noFill/>
          </a:ln>
        </p:spPr>
      </p:pic>
      <p:sp>
        <p:nvSpPr>
          <p:cNvPr id="112" name="Google Shape;112;p15"/>
          <p:cNvSpPr txBox="1"/>
          <p:nvPr/>
        </p:nvSpPr>
        <p:spPr>
          <a:xfrm>
            <a:off x="3857625" y="4178400"/>
            <a:ext cx="4961100" cy="37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Source: Mark Christiansen, “The Columbian Exchange,”</a:t>
            </a:r>
            <a:r>
              <a:rPr lang="en" sz="1200">
                <a:solidFill>
                  <a:schemeClr val="dk2"/>
                </a:solidFill>
                <a:latin typeface="Inter"/>
                <a:ea typeface="Inter"/>
                <a:cs typeface="Inter"/>
                <a:sym typeface="Inter"/>
              </a:rPr>
              <a:t> </a:t>
            </a:r>
            <a:r>
              <a:rPr lang="en" sz="1200">
                <a:solidFill>
                  <a:srgbClr val="202122"/>
                </a:solidFill>
                <a:highlight>
                  <a:srgbClr val="F9F9F9"/>
                </a:highlight>
                <a:latin typeface="Inter"/>
                <a:ea typeface="Inter"/>
                <a:cs typeface="Inter"/>
                <a:sym typeface="Inter"/>
              </a:rPr>
              <a:t> </a:t>
            </a:r>
            <a:r>
              <a:rPr lang="en" sz="1200">
                <a:solidFill>
                  <a:srgbClr val="3366BB"/>
                </a:solidFill>
                <a:highlight>
                  <a:srgbClr val="F9F9F9"/>
                </a:highlight>
                <a:uFill>
                  <a:noFill/>
                </a:uFill>
                <a:latin typeface="Inter"/>
                <a:ea typeface="Inter"/>
                <a:cs typeface="Inter"/>
                <a:sym typeface="Inter"/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Creative Commons</a:t>
            </a:r>
            <a:r>
              <a:rPr lang="en" sz="1200">
                <a:solidFill>
                  <a:srgbClr val="202122"/>
                </a:solidFill>
                <a:highlight>
                  <a:srgbClr val="F9F9F9"/>
                </a:highlight>
                <a:latin typeface="Inter"/>
                <a:ea typeface="Inter"/>
                <a:cs typeface="Inter"/>
                <a:sym typeface="Inter"/>
              </a:rPr>
              <a:t> </a:t>
            </a:r>
            <a:r>
              <a:rPr lang="en" sz="1200">
                <a:solidFill>
                  <a:srgbClr val="3366BB"/>
                </a:solidFill>
                <a:highlight>
                  <a:srgbClr val="F9F9F9"/>
                </a:highlight>
                <a:uFill>
                  <a:noFill/>
                </a:uFill>
                <a:latin typeface="Inter"/>
                <a:ea typeface="Inter"/>
                <a:cs typeface="Inter"/>
                <a:sym typeface="Inter"/>
                <a:hlinkClick r:id="rId6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Attribution-Share Alike 4.0 International</a:t>
            </a:r>
            <a:r>
              <a:rPr lang="en" sz="1200">
                <a:solidFill>
                  <a:srgbClr val="202122"/>
                </a:solidFill>
                <a:highlight>
                  <a:srgbClr val="F9F9F9"/>
                </a:highlight>
                <a:latin typeface="Inter"/>
                <a:ea typeface="Inter"/>
                <a:cs typeface="Inter"/>
                <a:sym typeface="Inter"/>
              </a:rPr>
              <a:t> </a:t>
            </a:r>
            <a:r>
              <a:rPr lang="en" sz="1200">
                <a:solidFill>
                  <a:schemeClr val="dk1"/>
                </a:solidFill>
                <a:highlight>
                  <a:srgbClr val="F9F9F9"/>
                </a:highlight>
                <a:latin typeface="Inter"/>
                <a:ea typeface="Inter"/>
                <a:cs typeface="Inter"/>
                <a:sym typeface="Inter"/>
              </a:rPr>
              <a:t>license.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16"/>
          <p:cNvSpPr txBox="1"/>
          <p:nvPr/>
        </p:nvSpPr>
        <p:spPr>
          <a:xfrm>
            <a:off x="514350" y="438150"/>
            <a:ext cx="81153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2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EAST TO WEST</a:t>
            </a:r>
            <a:endParaRPr sz="700"/>
          </a:p>
        </p:txBody>
      </p:sp>
      <p:sp>
        <p:nvSpPr>
          <p:cNvPr id="118" name="Google Shape;118;p16"/>
          <p:cNvSpPr/>
          <p:nvPr/>
        </p:nvSpPr>
        <p:spPr>
          <a:xfrm>
            <a:off x="6708744" y="3322488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119" name="Google Shape;119;p16"/>
          <p:cNvGrpSpPr/>
          <p:nvPr/>
        </p:nvGrpSpPr>
        <p:grpSpPr>
          <a:xfrm>
            <a:off x="7929578" y="-49020"/>
            <a:ext cx="781313" cy="885635"/>
            <a:chOff x="0" y="-130721"/>
            <a:chExt cx="2083500" cy="2361695"/>
          </a:xfrm>
        </p:grpSpPr>
        <p:grpSp>
          <p:nvGrpSpPr>
            <p:cNvPr id="120" name="Google Shape;120;p16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121" name="Google Shape;121;p16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2" name="Google Shape;122;p16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23" name="Google Shape;123;p16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3</a:t>
              </a:r>
              <a:endParaRPr sz="700">
                <a:solidFill>
                  <a:schemeClr val="lt1"/>
                </a:solidFill>
              </a:endParaRPr>
            </a:p>
          </p:txBody>
        </p:sp>
      </p:grpSp>
      <p:sp>
        <p:nvSpPr>
          <p:cNvPr id="124" name="Google Shape;124;p16"/>
          <p:cNvSpPr/>
          <p:nvPr/>
        </p:nvSpPr>
        <p:spPr>
          <a:xfrm>
            <a:off x="-1121568" y="-201140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125" name="Google Shape;125;p16"/>
          <p:cNvGrpSpPr/>
          <p:nvPr/>
        </p:nvGrpSpPr>
        <p:grpSpPr>
          <a:xfrm>
            <a:off x="-127008" y="4615004"/>
            <a:ext cx="9398022" cy="468724"/>
            <a:chOff x="204" y="0"/>
            <a:chExt cx="25061391" cy="1249931"/>
          </a:xfrm>
        </p:grpSpPr>
        <p:grpSp>
          <p:nvGrpSpPr>
            <p:cNvPr id="126" name="Google Shape;126;p16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127" name="Google Shape;127;p16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128" name="Google Shape;128;p16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29" name="Google Shape;129;p16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" sz="14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 sz="700"/>
            </a:p>
          </p:txBody>
        </p:sp>
        <p:cxnSp>
          <p:nvCxnSpPr>
            <p:cNvPr id="130" name="Google Shape;130;p16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31" name="Google Shape;131;p16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132" name="Google Shape;132;p16"/>
          <p:cNvSpPr/>
          <p:nvPr/>
        </p:nvSpPr>
        <p:spPr>
          <a:xfrm>
            <a:off x="501199" y="1291403"/>
            <a:ext cx="2240100" cy="1410300"/>
          </a:xfrm>
          <a:prstGeom prst="roundRect">
            <a:avLst>
              <a:gd fmla="val 16667" name="adj"/>
            </a:avLst>
          </a:prstGeom>
          <a:solidFill>
            <a:srgbClr val="38E0A3"/>
          </a:solidFill>
          <a:ln cap="flat" cmpd="sng" w="2857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25" lIns="45725" spcFirstLastPara="1" rIns="45725" wrap="square" tIns="457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700"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133" name="Google Shape;133;p16"/>
          <p:cNvGrpSpPr/>
          <p:nvPr/>
        </p:nvGrpSpPr>
        <p:grpSpPr>
          <a:xfrm>
            <a:off x="784699" y="1580975"/>
            <a:ext cx="1673100" cy="831156"/>
            <a:chOff x="821492" y="1661200"/>
            <a:chExt cx="1673100" cy="831156"/>
          </a:xfrm>
        </p:grpSpPr>
        <p:sp>
          <p:nvSpPr>
            <p:cNvPr id="134" name="Google Shape;134;p16"/>
            <p:cNvSpPr txBox="1"/>
            <p:nvPr/>
          </p:nvSpPr>
          <p:spPr>
            <a:xfrm>
              <a:off x="821492" y="1938256"/>
              <a:ext cx="1673100" cy="554100"/>
            </a:xfrm>
            <a:prstGeom prst="rect">
              <a:avLst/>
            </a:prstGeom>
            <a:solidFill>
              <a:srgbClr val="38E0A3"/>
            </a:solidFill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rgbClr val="231F20"/>
                  </a:solidFill>
                  <a:latin typeface="Inter"/>
                  <a:ea typeface="Inter"/>
                  <a:cs typeface="Inter"/>
                  <a:sym typeface="Inter"/>
                </a:rPr>
                <a:t>Sugar, Wheat, Barley, Okra, Rice, Oranges, Coffee</a:t>
              </a:r>
              <a:endParaRPr sz="1200"/>
            </a:p>
          </p:txBody>
        </p:sp>
        <p:sp>
          <p:nvSpPr>
            <p:cNvPr id="135" name="Google Shape;135;p16"/>
            <p:cNvSpPr txBox="1"/>
            <p:nvPr/>
          </p:nvSpPr>
          <p:spPr>
            <a:xfrm>
              <a:off x="821492" y="1661200"/>
              <a:ext cx="1673100" cy="277050"/>
            </a:xfrm>
            <a:prstGeom prst="rect">
              <a:avLst/>
            </a:prstGeom>
            <a:solidFill>
              <a:srgbClr val="38E0A3"/>
            </a:solidFill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800">
                  <a:solidFill>
                    <a:srgbClr val="FFFFFF"/>
                  </a:solidFill>
                  <a:latin typeface="Halant"/>
                  <a:ea typeface="Halant"/>
                  <a:cs typeface="Halant"/>
                  <a:sym typeface="Halant"/>
                </a:rPr>
                <a:t>Crops</a:t>
              </a:r>
              <a:endParaRPr sz="1800"/>
            </a:p>
          </p:txBody>
        </p:sp>
      </p:grpSp>
      <p:sp>
        <p:nvSpPr>
          <p:cNvPr id="136" name="Google Shape;136;p16"/>
          <p:cNvSpPr/>
          <p:nvPr/>
        </p:nvSpPr>
        <p:spPr>
          <a:xfrm>
            <a:off x="3451941" y="1291390"/>
            <a:ext cx="2240100" cy="1410300"/>
          </a:xfrm>
          <a:prstGeom prst="roundRect">
            <a:avLst>
              <a:gd fmla="val 16667" name="adj"/>
            </a:avLst>
          </a:prstGeom>
          <a:solidFill>
            <a:srgbClr val="6484F3"/>
          </a:solidFill>
          <a:ln cap="flat" cmpd="sng" w="2857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25" lIns="45725" spcFirstLastPara="1" rIns="45725" wrap="square" tIns="457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700"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137" name="Google Shape;137;p16"/>
          <p:cNvGrpSpPr/>
          <p:nvPr/>
        </p:nvGrpSpPr>
        <p:grpSpPr>
          <a:xfrm>
            <a:off x="3731090" y="1478713"/>
            <a:ext cx="1681801" cy="1035656"/>
            <a:chOff x="3800334" y="1412888"/>
            <a:chExt cx="1681801" cy="1035656"/>
          </a:xfrm>
        </p:grpSpPr>
        <p:sp>
          <p:nvSpPr>
            <p:cNvPr id="138" name="Google Shape;138;p16"/>
            <p:cNvSpPr txBox="1"/>
            <p:nvPr/>
          </p:nvSpPr>
          <p:spPr>
            <a:xfrm>
              <a:off x="3809034" y="1709643"/>
              <a:ext cx="1673100" cy="738900"/>
            </a:xfrm>
            <a:prstGeom prst="rect">
              <a:avLst/>
            </a:prstGeom>
            <a:solidFill>
              <a:srgbClr val="6484F3"/>
            </a:solidFill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rgbClr val="231F20"/>
                  </a:solidFill>
                  <a:latin typeface="Inter"/>
                  <a:ea typeface="Inter"/>
                  <a:cs typeface="Inter"/>
                  <a:sym typeface="Inter"/>
                </a:rPr>
                <a:t>Horses, Oxen, Pigs, Cattle, Sheep, Mosquitoes, Rats, Chickens</a:t>
              </a:r>
              <a:endParaRPr sz="1200"/>
            </a:p>
          </p:txBody>
        </p:sp>
        <p:sp>
          <p:nvSpPr>
            <p:cNvPr id="139" name="Google Shape;139;p16"/>
            <p:cNvSpPr txBox="1"/>
            <p:nvPr/>
          </p:nvSpPr>
          <p:spPr>
            <a:xfrm>
              <a:off x="3800334" y="1412888"/>
              <a:ext cx="1673100" cy="277050"/>
            </a:xfrm>
            <a:prstGeom prst="rect">
              <a:avLst/>
            </a:prstGeom>
            <a:solidFill>
              <a:srgbClr val="6484F3"/>
            </a:solidFill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800">
                  <a:solidFill>
                    <a:srgbClr val="FFFFFF"/>
                  </a:solidFill>
                  <a:latin typeface="Halant"/>
                  <a:ea typeface="Halant"/>
                  <a:cs typeface="Halant"/>
                  <a:sym typeface="Halant"/>
                </a:rPr>
                <a:t>Animals</a:t>
              </a:r>
              <a:endParaRPr sz="1800"/>
            </a:p>
          </p:txBody>
        </p:sp>
      </p:grpSp>
      <p:sp>
        <p:nvSpPr>
          <p:cNvPr id="140" name="Google Shape;140;p16"/>
          <p:cNvSpPr/>
          <p:nvPr/>
        </p:nvSpPr>
        <p:spPr>
          <a:xfrm>
            <a:off x="6402711" y="1357815"/>
            <a:ext cx="2240100" cy="1410300"/>
          </a:xfrm>
          <a:prstGeom prst="roundRect">
            <a:avLst>
              <a:gd fmla="val 16667" name="adj"/>
            </a:avLst>
          </a:prstGeom>
          <a:solidFill>
            <a:srgbClr val="F1AF4B"/>
          </a:solidFill>
          <a:ln cap="flat" cmpd="sng" w="2857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25" lIns="45725" spcFirstLastPara="1" rIns="45725" wrap="square" tIns="457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700"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141" name="Google Shape;141;p16"/>
          <p:cNvGrpSpPr/>
          <p:nvPr/>
        </p:nvGrpSpPr>
        <p:grpSpPr>
          <a:xfrm>
            <a:off x="6681861" y="1822263"/>
            <a:ext cx="1681801" cy="481406"/>
            <a:chOff x="6751104" y="1784113"/>
            <a:chExt cx="1681801" cy="481406"/>
          </a:xfrm>
        </p:grpSpPr>
        <p:sp>
          <p:nvSpPr>
            <p:cNvPr id="142" name="Google Shape;142;p16"/>
            <p:cNvSpPr txBox="1"/>
            <p:nvPr/>
          </p:nvSpPr>
          <p:spPr>
            <a:xfrm>
              <a:off x="6759805" y="2080868"/>
              <a:ext cx="1673100" cy="184650"/>
            </a:xfrm>
            <a:prstGeom prst="rect">
              <a:avLst/>
            </a:prstGeom>
            <a:solidFill>
              <a:srgbClr val="F1AF4B"/>
            </a:solidFill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rgbClr val="231F20"/>
                  </a:solidFill>
                  <a:latin typeface="Inter"/>
                  <a:ea typeface="Inter"/>
                  <a:cs typeface="Inter"/>
                  <a:sym typeface="Inter"/>
                </a:rPr>
                <a:t>Europeans, Africans</a:t>
              </a:r>
              <a:endParaRPr sz="1200"/>
            </a:p>
          </p:txBody>
        </p:sp>
        <p:sp>
          <p:nvSpPr>
            <p:cNvPr id="143" name="Google Shape;143;p16"/>
            <p:cNvSpPr txBox="1"/>
            <p:nvPr/>
          </p:nvSpPr>
          <p:spPr>
            <a:xfrm>
              <a:off x="6751104" y="1784113"/>
              <a:ext cx="1673100" cy="277050"/>
            </a:xfrm>
            <a:prstGeom prst="rect">
              <a:avLst/>
            </a:prstGeom>
            <a:solidFill>
              <a:srgbClr val="F1AF4B"/>
            </a:solidFill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800">
                  <a:solidFill>
                    <a:srgbClr val="FFFFFF"/>
                  </a:solidFill>
                  <a:latin typeface="Halant"/>
                  <a:ea typeface="Halant"/>
                  <a:cs typeface="Halant"/>
                  <a:sym typeface="Halant"/>
                </a:rPr>
                <a:t>People</a:t>
              </a:r>
              <a:endParaRPr sz="1800"/>
            </a:p>
          </p:txBody>
        </p:sp>
      </p:grpSp>
      <p:sp>
        <p:nvSpPr>
          <p:cNvPr id="144" name="Google Shape;144;p16"/>
          <p:cNvSpPr/>
          <p:nvPr/>
        </p:nvSpPr>
        <p:spPr>
          <a:xfrm>
            <a:off x="1976580" y="2953209"/>
            <a:ext cx="2240100" cy="1410300"/>
          </a:xfrm>
          <a:prstGeom prst="roundRect">
            <a:avLst>
              <a:gd fmla="val 16667" name="adj"/>
            </a:avLst>
          </a:prstGeom>
          <a:solidFill>
            <a:srgbClr val="EFFEF9"/>
          </a:solidFill>
          <a:ln cap="flat" cmpd="sng" w="2857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25" lIns="45725" spcFirstLastPara="1" rIns="45725" wrap="square" tIns="457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700"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145" name="Google Shape;145;p16"/>
          <p:cNvGrpSpPr/>
          <p:nvPr/>
        </p:nvGrpSpPr>
        <p:grpSpPr>
          <a:xfrm>
            <a:off x="2255730" y="3232931"/>
            <a:ext cx="1681801" cy="850856"/>
            <a:chOff x="849586" y="3227106"/>
            <a:chExt cx="1681801" cy="850856"/>
          </a:xfrm>
        </p:grpSpPr>
        <p:sp>
          <p:nvSpPr>
            <p:cNvPr id="146" name="Google Shape;146;p16"/>
            <p:cNvSpPr txBox="1"/>
            <p:nvPr/>
          </p:nvSpPr>
          <p:spPr>
            <a:xfrm>
              <a:off x="858286" y="3523862"/>
              <a:ext cx="1673100" cy="554100"/>
            </a:xfrm>
            <a:prstGeom prst="rect">
              <a:avLst/>
            </a:prstGeom>
            <a:solidFill>
              <a:srgbClr val="EFFEF9"/>
            </a:solidFill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rgbClr val="231F20"/>
                  </a:solidFill>
                  <a:latin typeface="Inter"/>
                  <a:ea typeface="Inter"/>
                  <a:cs typeface="Inter"/>
                  <a:sym typeface="Inter"/>
                </a:rPr>
                <a:t>Smallpox, Measles, Typhus, Bubonic Plague, Influenza</a:t>
              </a:r>
              <a:endParaRPr sz="1200"/>
            </a:p>
          </p:txBody>
        </p:sp>
        <p:sp>
          <p:nvSpPr>
            <p:cNvPr id="147" name="Google Shape;147;p16"/>
            <p:cNvSpPr txBox="1"/>
            <p:nvPr/>
          </p:nvSpPr>
          <p:spPr>
            <a:xfrm>
              <a:off x="849586" y="3227106"/>
              <a:ext cx="1673100" cy="277050"/>
            </a:xfrm>
            <a:prstGeom prst="rect">
              <a:avLst/>
            </a:prstGeom>
            <a:solidFill>
              <a:srgbClr val="EFFEF9"/>
            </a:solidFill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800">
                  <a:solidFill>
                    <a:schemeClr val="dk1"/>
                  </a:solidFill>
                  <a:latin typeface="Halant"/>
                  <a:ea typeface="Halant"/>
                  <a:cs typeface="Halant"/>
                  <a:sym typeface="Halant"/>
                </a:rPr>
                <a:t>Diseases</a:t>
              </a:r>
              <a:endParaRPr sz="1800">
                <a:solidFill>
                  <a:schemeClr val="dk1"/>
                </a:solidFill>
              </a:endParaRPr>
            </a:p>
          </p:txBody>
        </p:sp>
      </p:grpSp>
      <p:sp>
        <p:nvSpPr>
          <p:cNvPr id="148" name="Google Shape;148;p16"/>
          <p:cNvSpPr/>
          <p:nvPr/>
        </p:nvSpPr>
        <p:spPr>
          <a:xfrm>
            <a:off x="4927322" y="2953197"/>
            <a:ext cx="2240100" cy="1410300"/>
          </a:xfrm>
          <a:prstGeom prst="roundRect">
            <a:avLst>
              <a:gd fmla="val 16667" name="adj"/>
            </a:avLst>
          </a:prstGeom>
          <a:solidFill>
            <a:srgbClr val="E95C3E"/>
          </a:solidFill>
          <a:ln cap="flat" cmpd="sng" w="2857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25" lIns="45725" spcFirstLastPara="1" rIns="45725" wrap="square" tIns="457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700"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149" name="Google Shape;149;p16"/>
          <p:cNvGrpSpPr/>
          <p:nvPr/>
        </p:nvGrpSpPr>
        <p:grpSpPr>
          <a:xfrm>
            <a:off x="5206471" y="3172919"/>
            <a:ext cx="1681801" cy="970856"/>
            <a:chOff x="3800327" y="3074694"/>
            <a:chExt cx="1681801" cy="970856"/>
          </a:xfrm>
        </p:grpSpPr>
        <p:sp>
          <p:nvSpPr>
            <p:cNvPr id="150" name="Google Shape;150;p16"/>
            <p:cNvSpPr txBox="1"/>
            <p:nvPr/>
          </p:nvSpPr>
          <p:spPr>
            <a:xfrm>
              <a:off x="3809028" y="3676249"/>
              <a:ext cx="1673100" cy="369300"/>
            </a:xfrm>
            <a:prstGeom prst="rect">
              <a:avLst/>
            </a:prstGeom>
            <a:solidFill>
              <a:srgbClr val="E95C3E"/>
            </a:solidFill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rgbClr val="231F20"/>
                  </a:solidFill>
                  <a:latin typeface="Inter"/>
                  <a:ea typeface="Inter"/>
                  <a:cs typeface="Inter"/>
                  <a:sym typeface="Inter"/>
                </a:rPr>
                <a:t>Alphabetic Writing, Firearms, Christianity</a:t>
              </a:r>
              <a:endParaRPr sz="1200"/>
            </a:p>
          </p:txBody>
        </p:sp>
        <p:sp>
          <p:nvSpPr>
            <p:cNvPr id="151" name="Google Shape;151;p16"/>
            <p:cNvSpPr txBox="1"/>
            <p:nvPr/>
          </p:nvSpPr>
          <p:spPr>
            <a:xfrm>
              <a:off x="3800327" y="3074694"/>
              <a:ext cx="1673100" cy="554100"/>
            </a:xfrm>
            <a:prstGeom prst="rect">
              <a:avLst/>
            </a:prstGeom>
            <a:solidFill>
              <a:srgbClr val="E95C3E"/>
            </a:solidFill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800">
                  <a:solidFill>
                    <a:srgbClr val="FFFFFF"/>
                  </a:solidFill>
                  <a:latin typeface="Halant"/>
                  <a:ea typeface="Halant"/>
                  <a:cs typeface="Halant"/>
                  <a:sym typeface="Halant"/>
                </a:rPr>
                <a:t>Technology </a:t>
              </a:r>
              <a:endParaRPr b="1" sz="1800">
                <a:solidFill>
                  <a:srgbClr val="FFFFFF"/>
                </a:solidFill>
                <a:latin typeface="Halant"/>
                <a:ea typeface="Halant"/>
                <a:cs typeface="Halant"/>
                <a:sym typeface="Halant"/>
              </a:endParaRPr>
            </a:p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800">
                  <a:solidFill>
                    <a:srgbClr val="FFFFFF"/>
                  </a:solidFill>
                  <a:latin typeface="Halant"/>
                  <a:ea typeface="Halant"/>
                  <a:cs typeface="Halant"/>
                  <a:sym typeface="Halant"/>
                </a:rPr>
                <a:t>&amp; Ideas</a:t>
              </a:r>
              <a:endParaRPr sz="1800"/>
            </a:p>
          </p:txBody>
        </p:sp>
      </p:grpSp>
      <p:pic>
        <p:nvPicPr>
          <p:cNvPr id="152" name="Google Shape;152;p16"/>
          <p:cNvPicPr preferRelativeResize="0"/>
          <p:nvPr/>
        </p:nvPicPr>
        <p:blipFill rotWithShape="1">
          <a:blip r:embed="rId4">
            <a:alphaModFix/>
          </a:blip>
          <a:srcRect b="5621" l="25801" r="24387" t="4003"/>
          <a:stretch/>
        </p:blipFill>
        <p:spPr>
          <a:xfrm>
            <a:off x="232250" y="2873400"/>
            <a:ext cx="1381843" cy="14102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7" name="Google Shape;157;p17"/>
          <p:cNvPicPr preferRelativeResize="0"/>
          <p:nvPr/>
        </p:nvPicPr>
        <p:blipFill rotWithShape="1">
          <a:blip r:embed="rId3">
            <a:alphaModFix/>
          </a:blip>
          <a:srcRect b="5545" l="25583" r="25695" t="6712"/>
          <a:stretch/>
        </p:blipFill>
        <p:spPr>
          <a:xfrm>
            <a:off x="113925" y="2873400"/>
            <a:ext cx="1618502" cy="1639599"/>
          </a:xfrm>
          <a:prstGeom prst="rect">
            <a:avLst/>
          </a:prstGeom>
          <a:noFill/>
          <a:ln>
            <a:noFill/>
          </a:ln>
        </p:spPr>
      </p:pic>
      <p:sp>
        <p:nvSpPr>
          <p:cNvPr id="158" name="Google Shape;158;p17"/>
          <p:cNvSpPr txBox="1"/>
          <p:nvPr/>
        </p:nvSpPr>
        <p:spPr>
          <a:xfrm>
            <a:off x="514350" y="438150"/>
            <a:ext cx="81153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2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WEST TO EAST</a:t>
            </a:r>
            <a:endParaRPr sz="700"/>
          </a:p>
        </p:txBody>
      </p:sp>
      <p:sp>
        <p:nvSpPr>
          <p:cNvPr id="159" name="Google Shape;159;p17"/>
          <p:cNvSpPr/>
          <p:nvPr/>
        </p:nvSpPr>
        <p:spPr>
          <a:xfrm>
            <a:off x="6708744" y="3322488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160" name="Google Shape;160;p17"/>
          <p:cNvGrpSpPr/>
          <p:nvPr/>
        </p:nvGrpSpPr>
        <p:grpSpPr>
          <a:xfrm>
            <a:off x="7929578" y="-49020"/>
            <a:ext cx="781313" cy="885635"/>
            <a:chOff x="0" y="-130721"/>
            <a:chExt cx="2083500" cy="2361695"/>
          </a:xfrm>
        </p:grpSpPr>
        <p:grpSp>
          <p:nvGrpSpPr>
            <p:cNvPr id="161" name="Google Shape;161;p17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162" name="Google Shape;162;p17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3" name="Google Shape;163;p17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64" name="Google Shape;164;p17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4</a:t>
              </a:r>
              <a:endParaRPr sz="700">
                <a:solidFill>
                  <a:schemeClr val="lt1"/>
                </a:solidFill>
              </a:endParaRPr>
            </a:p>
          </p:txBody>
        </p:sp>
      </p:grpSp>
      <p:sp>
        <p:nvSpPr>
          <p:cNvPr id="165" name="Google Shape;165;p17"/>
          <p:cNvSpPr/>
          <p:nvPr/>
        </p:nvSpPr>
        <p:spPr>
          <a:xfrm>
            <a:off x="-1121568" y="-201140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166" name="Google Shape;166;p17"/>
          <p:cNvGrpSpPr/>
          <p:nvPr/>
        </p:nvGrpSpPr>
        <p:grpSpPr>
          <a:xfrm>
            <a:off x="-127008" y="4615004"/>
            <a:ext cx="9398022" cy="468724"/>
            <a:chOff x="204" y="0"/>
            <a:chExt cx="25061391" cy="1249931"/>
          </a:xfrm>
        </p:grpSpPr>
        <p:grpSp>
          <p:nvGrpSpPr>
            <p:cNvPr id="167" name="Google Shape;167;p17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168" name="Google Shape;168;p17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169" name="Google Shape;169;p17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70" name="Google Shape;170;p17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" sz="14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 sz="700"/>
            </a:p>
          </p:txBody>
        </p:sp>
        <p:cxnSp>
          <p:nvCxnSpPr>
            <p:cNvPr id="171" name="Google Shape;171;p17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72" name="Google Shape;172;p17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173" name="Google Shape;173;p17"/>
          <p:cNvSpPr/>
          <p:nvPr/>
        </p:nvSpPr>
        <p:spPr>
          <a:xfrm>
            <a:off x="501199" y="1291403"/>
            <a:ext cx="2240100" cy="1410300"/>
          </a:xfrm>
          <a:prstGeom prst="roundRect">
            <a:avLst>
              <a:gd fmla="val 16667" name="adj"/>
            </a:avLst>
          </a:prstGeom>
          <a:solidFill>
            <a:srgbClr val="38E0A3"/>
          </a:solidFill>
          <a:ln cap="flat" cmpd="sng" w="2857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25" lIns="45725" spcFirstLastPara="1" rIns="45725" wrap="square" tIns="457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700"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174" name="Google Shape;174;p17"/>
          <p:cNvGrpSpPr/>
          <p:nvPr/>
        </p:nvGrpSpPr>
        <p:grpSpPr>
          <a:xfrm>
            <a:off x="784699" y="1580975"/>
            <a:ext cx="1673100" cy="831156"/>
            <a:chOff x="821492" y="1661200"/>
            <a:chExt cx="1673100" cy="831156"/>
          </a:xfrm>
        </p:grpSpPr>
        <p:sp>
          <p:nvSpPr>
            <p:cNvPr id="175" name="Google Shape;175;p17"/>
            <p:cNvSpPr txBox="1"/>
            <p:nvPr/>
          </p:nvSpPr>
          <p:spPr>
            <a:xfrm>
              <a:off x="821492" y="1938256"/>
              <a:ext cx="1673100" cy="554100"/>
            </a:xfrm>
            <a:prstGeom prst="rect">
              <a:avLst/>
            </a:prstGeom>
            <a:solidFill>
              <a:srgbClr val="38E0A3"/>
            </a:solidFill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Font typeface="Arial"/>
                <a:buNone/>
              </a:pPr>
              <a:r>
                <a:rPr lang="en" sz="1200">
                  <a:solidFill>
                    <a:srgbClr val="231F20"/>
                  </a:solidFill>
                  <a:latin typeface="Inter"/>
                  <a:ea typeface="Inter"/>
                  <a:cs typeface="Inter"/>
                  <a:sym typeface="Inter"/>
                </a:rPr>
                <a:t>Potatoes, Corn, Tobacco, Cacao, Peanuts</a:t>
              </a:r>
              <a:endParaRPr sz="1200"/>
            </a:p>
          </p:txBody>
        </p:sp>
        <p:sp>
          <p:nvSpPr>
            <p:cNvPr id="176" name="Google Shape;176;p17"/>
            <p:cNvSpPr txBox="1"/>
            <p:nvPr/>
          </p:nvSpPr>
          <p:spPr>
            <a:xfrm>
              <a:off x="821492" y="1661200"/>
              <a:ext cx="1673100" cy="277200"/>
            </a:xfrm>
            <a:prstGeom prst="rect">
              <a:avLst/>
            </a:prstGeom>
            <a:solidFill>
              <a:srgbClr val="38E0A3"/>
            </a:solidFill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800">
                  <a:solidFill>
                    <a:srgbClr val="FFFFFF"/>
                  </a:solidFill>
                  <a:latin typeface="Halant"/>
                  <a:ea typeface="Halant"/>
                  <a:cs typeface="Halant"/>
                  <a:sym typeface="Halant"/>
                </a:rPr>
                <a:t>Crops</a:t>
              </a:r>
              <a:endParaRPr sz="1800"/>
            </a:p>
          </p:txBody>
        </p:sp>
      </p:grpSp>
      <p:sp>
        <p:nvSpPr>
          <p:cNvPr id="177" name="Google Shape;177;p17"/>
          <p:cNvSpPr/>
          <p:nvPr/>
        </p:nvSpPr>
        <p:spPr>
          <a:xfrm>
            <a:off x="3451941" y="1291390"/>
            <a:ext cx="2240100" cy="1410300"/>
          </a:xfrm>
          <a:prstGeom prst="roundRect">
            <a:avLst>
              <a:gd fmla="val 16667" name="adj"/>
            </a:avLst>
          </a:prstGeom>
          <a:solidFill>
            <a:srgbClr val="6484F3"/>
          </a:solidFill>
          <a:ln cap="flat" cmpd="sng" w="2857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25" lIns="45725" spcFirstLastPara="1" rIns="45725" wrap="square" tIns="457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700"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178" name="Google Shape;178;p17"/>
          <p:cNvGrpSpPr/>
          <p:nvPr/>
        </p:nvGrpSpPr>
        <p:grpSpPr>
          <a:xfrm>
            <a:off x="3731090" y="1663513"/>
            <a:ext cx="1681801" cy="666056"/>
            <a:chOff x="3800334" y="1412888"/>
            <a:chExt cx="1681801" cy="666056"/>
          </a:xfrm>
        </p:grpSpPr>
        <p:sp>
          <p:nvSpPr>
            <p:cNvPr id="179" name="Google Shape;179;p17"/>
            <p:cNvSpPr txBox="1"/>
            <p:nvPr/>
          </p:nvSpPr>
          <p:spPr>
            <a:xfrm>
              <a:off x="3809034" y="1709643"/>
              <a:ext cx="1673100" cy="369300"/>
            </a:xfrm>
            <a:prstGeom prst="rect">
              <a:avLst/>
            </a:prstGeom>
            <a:solidFill>
              <a:srgbClr val="6484F3"/>
            </a:solidFill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Font typeface="Arial"/>
                <a:buNone/>
              </a:pPr>
              <a:r>
                <a:rPr lang="en" sz="1200">
                  <a:solidFill>
                    <a:srgbClr val="231F20"/>
                  </a:solidFill>
                  <a:latin typeface="Inter"/>
                  <a:ea typeface="Inter"/>
                  <a:cs typeface="Inter"/>
                  <a:sym typeface="Inter"/>
                </a:rPr>
                <a:t>Turkeys, Llamas, Alpacas, Guinea Pigs</a:t>
              </a:r>
              <a:endParaRPr sz="1200"/>
            </a:p>
          </p:txBody>
        </p:sp>
        <p:sp>
          <p:nvSpPr>
            <p:cNvPr id="180" name="Google Shape;180;p17"/>
            <p:cNvSpPr txBox="1"/>
            <p:nvPr/>
          </p:nvSpPr>
          <p:spPr>
            <a:xfrm>
              <a:off x="3800334" y="1412888"/>
              <a:ext cx="1673100" cy="277200"/>
            </a:xfrm>
            <a:prstGeom prst="rect">
              <a:avLst/>
            </a:prstGeom>
            <a:solidFill>
              <a:srgbClr val="6484F3"/>
            </a:solidFill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800">
                  <a:solidFill>
                    <a:srgbClr val="FFFFFF"/>
                  </a:solidFill>
                  <a:latin typeface="Halant"/>
                  <a:ea typeface="Halant"/>
                  <a:cs typeface="Halant"/>
                  <a:sym typeface="Halant"/>
                </a:rPr>
                <a:t>Animals</a:t>
              </a:r>
              <a:endParaRPr sz="1800"/>
            </a:p>
          </p:txBody>
        </p:sp>
      </p:grpSp>
      <p:sp>
        <p:nvSpPr>
          <p:cNvPr id="181" name="Google Shape;181;p17"/>
          <p:cNvSpPr/>
          <p:nvPr/>
        </p:nvSpPr>
        <p:spPr>
          <a:xfrm>
            <a:off x="6402711" y="1357815"/>
            <a:ext cx="2240100" cy="1410300"/>
          </a:xfrm>
          <a:prstGeom prst="roundRect">
            <a:avLst>
              <a:gd fmla="val 16667" name="adj"/>
            </a:avLst>
          </a:prstGeom>
          <a:solidFill>
            <a:srgbClr val="F1AF4B"/>
          </a:solidFill>
          <a:ln cap="flat" cmpd="sng" w="2857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25" lIns="45725" spcFirstLastPara="1" rIns="45725" wrap="square" tIns="457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700"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182" name="Google Shape;182;p17"/>
          <p:cNvGrpSpPr/>
          <p:nvPr/>
        </p:nvGrpSpPr>
        <p:grpSpPr>
          <a:xfrm>
            <a:off x="6681861" y="1822263"/>
            <a:ext cx="1681801" cy="481556"/>
            <a:chOff x="6751104" y="1784113"/>
            <a:chExt cx="1681801" cy="481556"/>
          </a:xfrm>
        </p:grpSpPr>
        <p:sp>
          <p:nvSpPr>
            <p:cNvPr id="183" name="Google Shape;183;p17"/>
            <p:cNvSpPr txBox="1"/>
            <p:nvPr/>
          </p:nvSpPr>
          <p:spPr>
            <a:xfrm>
              <a:off x="6759805" y="2080868"/>
              <a:ext cx="1673100" cy="184800"/>
            </a:xfrm>
            <a:prstGeom prst="rect">
              <a:avLst/>
            </a:prstGeom>
            <a:solidFill>
              <a:srgbClr val="F1AF4B"/>
            </a:solidFill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lnSpc>
                  <a:spcPct val="140012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Font typeface="Arial"/>
                <a:buNone/>
              </a:pPr>
              <a:r>
                <a:rPr lang="en" sz="1200">
                  <a:solidFill>
                    <a:srgbClr val="231F20"/>
                  </a:solidFill>
                  <a:latin typeface="Inter"/>
                  <a:ea typeface="Inter"/>
                  <a:cs typeface="Inter"/>
                  <a:sym typeface="Inter"/>
                </a:rPr>
                <a:t>Native Americans</a:t>
              </a:r>
              <a:endParaRPr sz="1200"/>
            </a:p>
          </p:txBody>
        </p:sp>
        <p:sp>
          <p:nvSpPr>
            <p:cNvPr id="184" name="Google Shape;184;p17"/>
            <p:cNvSpPr txBox="1"/>
            <p:nvPr/>
          </p:nvSpPr>
          <p:spPr>
            <a:xfrm>
              <a:off x="6751104" y="1784113"/>
              <a:ext cx="1673100" cy="277200"/>
            </a:xfrm>
            <a:prstGeom prst="rect">
              <a:avLst/>
            </a:prstGeom>
            <a:solidFill>
              <a:srgbClr val="F1AF4B"/>
            </a:solidFill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800">
                  <a:solidFill>
                    <a:srgbClr val="FFFFFF"/>
                  </a:solidFill>
                  <a:latin typeface="Halant"/>
                  <a:ea typeface="Halant"/>
                  <a:cs typeface="Halant"/>
                  <a:sym typeface="Halant"/>
                </a:rPr>
                <a:t>People</a:t>
              </a:r>
              <a:endParaRPr sz="1800"/>
            </a:p>
          </p:txBody>
        </p:sp>
      </p:grpSp>
      <p:sp>
        <p:nvSpPr>
          <p:cNvPr id="185" name="Google Shape;185;p17"/>
          <p:cNvSpPr/>
          <p:nvPr/>
        </p:nvSpPr>
        <p:spPr>
          <a:xfrm>
            <a:off x="1976580" y="2953209"/>
            <a:ext cx="2240100" cy="1410300"/>
          </a:xfrm>
          <a:prstGeom prst="roundRect">
            <a:avLst>
              <a:gd fmla="val 16667" name="adj"/>
            </a:avLst>
          </a:prstGeom>
          <a:solidFill>
            <a:srgbClr val="EFFEF9"/>
          </a:solidFill>
          <a:ln cap="flat" cmpd="sng" w="2857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25" lIns="45725" spcFirstLastPara="1" rIns="45725" wrap="square" tIns="457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700"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186" name="Google Shape;186;p17"/>
          <p:cNvGrpSpPr/>
          <p:nvPr/>
        </p:nvGrpSpPr>
        <p:grpSpPr>
          <a:xfrm>
            <a:off x="2255730" y="3417581"/>
            <a:ext cx="1681801" cy="481556"/>
            <a:chOff x="849586" y="3227106"/>
            <a:chExt cx="1681801" cy="481556"/>
          </a:xfrm>
        </p:grpSpPr>
        <p:sp>
          <p:nvSpPr>
            <p:cNvPr id="187" name="Google Shape;187;p17"/>
            <p:cNvSpPr txBox="1"/>
            <p:nvPr/>
          </p:nvSpPr>
          <p:spPr>
            <a:xfrm>
              <a:off x="858286" y="3523862"/>
              <a:ext cx="1673100" cy="184800"/>
            </a:xfrm>
            <a:prstGeom prst="rect">
              <a:avLst/>
            </a:prstGeom>
            <a:solidFill>
              <a:srgbClr val="EFFEF9"/>
            </a:solidFill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lnSpc>
                  <a:spcPct val="140012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Font typeface="Arial"/>
                <a:buNone/>
              </a:pPr>
              <a:r>
                <a:rPr lang="en" sz="1200">
                  <a:solidFill>
                    <a:srgbClr val="231F20"/>
                  </a:solidFill>
                  <a:latin typeface="Inter"/>
                  <a:ea typeface="Inter"/>
                  <a:cs typeface="Inter"/>
                  <a:sym typeface="Inter"/>
                </a:rPr>
                <a:t>Syphilis</a:t>
              </a:r>
              <a:endParaRPr sz="1200"/>
            </a:p>
          </p:txBody>
        </p:sp>
        <p:sp>
          <p:nvSpPr>
            <p:cNvPr id="188" name="Google Shape;188;p17"/>
            <p:cNvSpPr txBox="1"/>
            <p:nvPr/>
          </p:nvSpPr>
          <p:spPr>
            <a:xfrm>
              <a:off x="849586" y="3227106"/>
              <a:ext cx="1673100" cy="277200"/>
            </a:xfrm>
            <a:prstGeom prst="rect">
              <a:avLst/>
            </a:prstGeom>
            <a:solidFill>
              <a:srgbClr val="EFFEF9"/>
            </a:solidFill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800">
                  <a:solidFill>
                    <a:schemeClr val="dk1"/>
                  </a:solidFill>
                  <a:latin typeface="Halant"/>
                  <a:ea typeface="Halant"/>
                  <a:cs typeface="Halant"/>
                  <a:sym typeface="Halant"/>
                </a:rPr>
                <a:t>Diseases</a:t>
              </a:r>
              <a:endParaRPr sz="1800">
                <a:solidFill>
                  <a:schemeClr val="dk1"/>
                </a:solidFill>
              </a:endParaRPr>
            </a:p>
          </p:txBody>
        </p:sp>
      </p:grpSp>
      <p:sp>
        <p:nvSpPr>
          <p:cNvPr id="189" name="Google Shape;189;p17"/>
          <p:cNvSpPr/>
          <p:nvPr/>
        </p:nvSpPr>
        <p:spPr>
          <a:xfrm>
            <a:off x="4927322" y="2953197"/>
            <a:ext cx="2240100" cy="1410300"/>
          </a:xfrm>
          <a:prstGeom prst="roundRect">
            <a:avLst>
              <a:gd fmla="val 16667" name="adj"/>
            </a:avLst>
          </a:prstGeom>
          <a:solidFill>
            <a:srgbClr val="E95C3E"/>
          </a:solidFill>
          <a:ln cap="flat" cmpd="sng" w="2857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25" lIns="45725" spcFirstLastPara="1" rIns="45725" wrap="square" tIns="457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700"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190" name="Google Shape;190;p17"/>
          <p:cNvGrpSpPr/>
          <p:nvPr/>
        </p:nvGrpSpPr>
        <p:grpSpPr>
          <a:xfrm>
            <a:off x="5206471" y="3265169"/>
            <a:ext cx="1681801" cy="786356"/>
            <a:chOff x="3800327" y="3074694"/>
            <a:chExt cx="1681801" cy="786356"/>
          </a:xfrm>
        </p:grpSpPr>
        <p:sp>
          <p:nvSpPr>
            <p:cNvPr id="191" name="Google Shape;191;p17"/>
            <p:cNvSpPr txBox="1"/>
            <p:nvPr/>
          </p:nvSpPr>
          <p:spPr>
            <a:xfrm>
              <a:off x="3809028" y="3676249"/>
              <a:ext cx="1673100" cy="184800"/>
            </a:xfrm>
            <a:prstGeom prst="rect">
              <a:avLst/>
            </a:prstGeom>
            <a:solidFill>
              <a:srgbClr val="E95C3E"/>
            </a:solidFill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lnSpc>
                  <a:spcPct val="140012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Font typeface="Arial"/>
                <a:buNone/>
              </a:pPr>
              <a:r>
                <a:rPr lang="en" sz="1200">
                  <a:solidFill>
                    <a:srgbClr val="231F20"/>
                  </a:solidFill>
                  <a:latin typeface="Inter"/>
                  <a:ea typeface="Inter"/>
                  <a:cs typeface="Inter"/>
                  <a:sym typeface="Inter"/>
                </a:rPr>
                <a:t>Rubber, Quinine</a:t>
              </a:r>
              <a:endParaRPr sz="1200"/>
            </a:p>
          </p:txBody>
        </p:sp>
        <p:sp>
          <p:nvSpPr>
            <p:cNvPr id="192" name="Google Shape;192;p17"/>
            <p:cNvSpPr txBox="1"/>
            <p:nvPr/>
          </p:nvSpPr>
          <p:spPr>
            <a:xfrm>
              <a:off x="3800327" y="3074694"/>
              <a:ext cx="1673100" cy="554100"/>
            </a:xfrm>
            <a:prstGeom prst="rect">
              <a:avLst/>
            </a:prstGeom>
            <a:solidFill>
              <a:srgbClr val="E95C3E"/>
            </a:solidFill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800">
                  <a:solidFill>
                    <a:srgbClr val="FFFFFF"/>
                  </a:solidFill>
                  <a:latin typeface="Halant"/>
                  <a:ea typeface="Halant"/>
                  <a:cs typeface="Halant"/>
                  <a:sym typeface="Halant"/>
                </a:rPr>
                <a:t>Technology </a:t>
              </a:r>
              <a:endParaRPr b="1" sz="1800">
                <a:solidFill>
                  <a:srgbClr val="FFFFFF"/>
                </a:solidFill>
                <a:latin typeface="Halant"/>
                <a:ea typeface="Halant"/>
                <a:cs typeface="Halant"/>
                <a:sym typeface="Halant"/>
              </a:endParaRPr>
            </a:p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800">
                  <a:solidFill>
                    <a:srgbClr val="FFFFFF"/>
                  </a:solidFill>
                  <a:latin typeface="Halant"/>
                  <a:ea typeface="Halant"/>
                  <a:cs typeface="Halant"/>
                  <a:sym typeface="Halant"/>
                </a:rPr>
                <a:t>&amp; Ideas</a:t>
              </a:r>
              <a:endParaRPr sz="1800"/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18"/>
          <p:cNvSpPr txBox="1"/>
          <p:nvPr/>
        </p:nvSpPr>
        <p:spPr>
          <a:xfrm>
            <a:off x="514350" y="666750"/>
            <a:ext cx="81153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2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IMPACTS ON THE AMERICAS</a:t>
            </a:r>
            <a:endParaRPr sz="700">
              <a:solidFill>
                <a:schemeClr val="dk1"/>
              </a:solidFill>
            </a:endParaRPr>
          </a:p>
        </p:txBody>
      </p:sp>
      <p:grpSp>
        <p:nvGrpSpPr>
          <p:cNvPr id="198" name="Google Shape;198;p18"/>
          <p:cNvGrpSpPr/>
          <p:nvPr/>
        </p:nvGrpSpPr>
        <p:grpSpPr>
          <a:xfrm>
            <a:off x="7929578" y="-49020"/>
            <a:ext cx="781313" cy="885635"/>
            <a:chOff x="0" y="-130721"/>
            <a:chExt cx="2083500" cy="2361695"/>
          </a:xfrm>
        </p:grpSpPr>
        <p:grpSp>
          <p:nvGrpSpPr>
            <p:cNvPr id="199" name="Google Shape;199;p18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200" name="Google Shape;200;p18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1" name="Google Shape;201;p18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02" name="Google Shape;202;p18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rgbClr val="FFFFFF"/>
                  </a:solidFill>
                  <a:latin typeface="Halant"/>
                  <a:ea typeface="Halant"/>
                  <a:cs typeface="Halant"/>
                  <a:sym typeface="Halant"/>
                </a:rPr>
                <a:t>5</a:t>
              </a:r>
              <a:endParaRPr sz="700"/>
            </a:p>
          </p:txBody>
        </p:sp>
      </p:grpSp>
      <p:sp>
        <p:nvSpPr>
          <p:cNvPr id="203" name="Google Shape;203;p18"/>
          <p:cNvSpPr/>
          <p:nvPr/>
        </p:nvSpPr>
        <p:spPr>
          <a:xfrm>
            <a:off x="4848773" y="4394085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4"/>
                </a:lnTo>
                <a:lnTo>
                  <a:pt x="0" y="247778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04" name="Google Shape;204;p18"/>
          <p:cNvSpPr/>
          <p:nvPr/>
        </p:nvSpPr>
        <p:spPr>
          <a:xfrm>
            <a:off x="782211" y="-820585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4"/>
                </a:lnTo>
                <a:lnTo>
                  <a:pt x="0" y="247778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205" name="Google Shape;205;p18"/>
          <p:cNvGrpSpPr/>
          <p:nvPr/>
        </p:nvGrpSpPr>
        <p:grpSpPr>
          <a:xfrm>
            <a:off x="92701" y="-72333"/>
            <a:ext cx="468740" cy="5216002"/>
            <a:chOff x="0" y="-38100"/>
            <a:chExt cx="246900" cy="2747433"/>
          </a:xfrm>
        </p:grpSpPr>
        <p:sp>
          <p:nvSpPr>
            <p:cNvPr id="206" name="Google Shape;206;p18"/>
            <p:cNvSpPr/>
            <p:nvPr/>
          </p:nvSpPr>
          <p:spPr>
            <a:xfrm>
              <a:off x="0" y="0"/>
              <a:ext cx="246798" cy="2709333"/>
            </a:xfrm>
            <a:custGeom>
              <a:rect b="b" l="l" r="r" t="t"/>
              <a:pathLst>
                <a:path extrusionOk="0" h="2709333" w="246798">
                  <a:moveTo>
                    <a:pt x="0" y="0"/>
                  </a:moveTo>
                  <a:lnTo>
                    <a:pt x="246798" y="0"/>
                  </a:lnTo>
                  <a:lnTo>
                    <a:pt x="246798" y="2709333"/>
                  </a:lnTo>
                  <a:lnTo>
                    <a:pt x="0" y="2709333"/>
                  </a:lnTo>
                  <a:close/>
                </a:path>
              </a:pathLst>
            </a:custGeom>
            <a:solidFill>
              <a:srgbClr val="EFFEF9"/>
            </a:solidFill>
            <a:ln>
              <a:noFill/>
            </a:ln>
          </p:spPr>
        </p:sp>
        <p:sp>
          <p:nvSpPr>
            <p:cNvPr id="207" name="Google Shape;207;p18"/>
            <p:cNvSpPr txBox="1"/>
            <p:nvPr/>
          </p:nvSpPr>
          <p:spPr>
            <a:xfrm>
              <a:off x="0" y="-38100"/>
              <a:ext cx="246900" cy="2747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25400" lIns="25400" spcFirstLastPara="1" rIns="25400" wrap="square" tIns="254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08" name="Google Shape;208;p18"/>
          <p:cNvSpPr txBox="1"/>
          <p:nvPr/>
        </p:nvSpPr>
        <p:spPr>
          <a:xfrm rot="-5400000">
            <a:off x="-1411564" y="2464077"/>
            <a:ext cx="3441000" cy="215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399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1400" u="none" cap="none" strike="noStrike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© Thinking Nation </a:t>
            </a:r>
            <a:r>
              <a:rPr b="1" lang="en" sz="14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2025</a:t>
            </a:r>
            <a:endParaRPr sz="700"/>
          </a:p>
        </p:txBody>
      </p:sp>
      <p:cxnSp>
        <p:nvCxnSpPr>
          <p:cNvPr id="209" name="Google Shape;209;p18"/>
          <p:cNvCxnSpPr/>
          <p:nvPr/>
        </p:nvCxnSpPr>
        <p:spPr>
          <a:xfrm rot="10800000">
            <a:off x="324267" y="-52334"/>
            <a:ext cx="2700" cy="1498800"/>
          </a:xfrm>
          <a:prstGeom prst="straightConnector1">
            <a:avLst/>
          </a:prstGeom>
          <a:noFill/>
          <a:ln cap="flat" cmpd="sng" w="1143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10" name="Google Shape;210;p18"/>
          <p:cNvCxnSpPr/>
          <p:nvPr/>
        </p:nvCxnSpPr>
        <p:spPr>
          <a:xfrm rot="10800000">
            <a:off x="321947" y="3644649"/>
            <a:ext cx="2700" cy="1498800"/>
          </a:xfrm>
          <a:prstGeom prst="straightConnector1">
            <a:avLst/>
          </a:prstGeom>
          <a:noFill/>
          <a:ln cap="flat" cmpd="sng" w="1143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grpSp>
        <p:nvGrpSpPr>
          <p:cNvPr id="211" name="Google Shape;211;p18"/>
          <p:cNvGrpSpPr/>
          <p:nvPr/>
        </p:nvGrpSpPr>
        <p:grpSpPr>
          <a:xfrm>
            <a:off x="852367" y="1683375"/>
            <a:ext cx="4252383" cy="923400"/>
            <a:chOff x="852367" y="1454775"/>
            <a:chExt cx="4252383" cy="923400"/>
          </a:xfrm>
        </p:grpSpPr>
        <p:sp>
          <p:nvSpPr>
            <p:cNvPr id="212" name="Google Shape;212;p18"/>
            <p:cNvSpPr txBox="1"/>
            <p:nvPr/>
          </p:nvSpPr>
          <p:spPr>
            <a:xfrm>
              <a:off x="1494250" y="1454775"/>
              <a:ext cx="3610500" cy="923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Font typeface="Arial"/>
                <a:buNone/>
              </a:pPr>
              <a:r>
                <a:rPr lang="en" sz="1500">
                  <a:solidFill>
                    <a:srgbClr val="231F20"/>
                  </a:solidFill>
                  <a:latin typeface="Inter"/>
                  <a:ea typeface="Inter"/>
                  <a:cs typeface="Inter"/>
                  <a:sym typeface="Inter"/>
                </a:rPr>
                <a:t>New crops such as potatoes and new animals such as turkeys led to a diversified diet and an increase of population.</a:t>
              </a:r>
              <a:endParaRPr sz="700"/>
            </a:p>
          </p:txBody>
        </p:sp>
        <p:grpSp>
          <p:nvGrpSpPr>
            <p:cNvPr id="213" name="Google Shape;213;p18"/>
            <p:cNvGrpSpPr/>
            <p:nvPr/>
          </p:nvGrpSpPr>
          <p:grpSpPr>
            <a:xfrm>
              <a:off x="852367" y="1524782"/>
              <a:ext cx="552704" cy="552704"/>
              <a:chOff x="0" y="-56030"/>
              <a:chExt cx="812800" cy="812800"/>
            </a:xfrm>
          </p:grpSpPr>
          <p:sp>
            <p:nvSpPr>
              <p:cNvPr id="214" name="Google Shape;214;p18"/>
              <p:cNvSpPr/>
              <p:nvPr/>
            </p:nvSpPr>
            <p:spPr>
              <a:xfrm>
                <a:off x="0" y="-56030"/>
                <a:ext cx="812800" cy="812800"/>
              </a:xfrm>
              <a:custGeom>
                <a:rect b="b" l="l" r="r" t="t"/>
                <a:pathLst>
                  <a:path extrusionOk="0" h="812800" w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5" name="Google Shape;215;p18"/>
              <p:cNvSpPr txBox="1"/>
              <p:nvPr/>
            </p:nvSpPr>
            <p:spPr>
              <a:xfrm>
                <a:off x="76200" y="38100"/>
                <a:ext cx="660300" cy="698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16" name="Google Shape;216;p18"/>
            <p:cNvSpPr txBox="1"/>
            <p:nvPr/>
          </p:nvSpPr>
          <p:spPr>
            <a:xfrm>
              <a:off x="852367" y="1608684"/>
              <a:ext cx="552900" cy="384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2500" u="none" cap="none" strike="noStrike">
                  <a:solidFill>
                    <a:srgbClr val="FFFFFF"/>
                  </a:solidFill>
                  <a:latin typeface="Halant"/>
                  <a:ea typeface="Halant"/>
                  <a:cs typeface="Halant"/>
                  <a:sym typeface="Halant"/>
                </a:rPr>
                <a:t>1</a:t>
              </a:r>
              <a:endParaRPr sz="700">
                <a:solidFill>
                  <a:srgbClr val="FFFFFF"/>
                </a:solidFill>
              </a:endParaRPr>
            </a:p>
          </p:txBody>
        </p:sp>
      </p:grpSp>
      <p:grpSp>
        <p:nvGrpSpPr>
          <p:cNvPr id="217" name="Google Shape;217;p18"/>
          <p:cNvGrpSpPr/>
          <p:nvPr/>
        </p:nvGrpSpPr>
        <p:grpSpPr>
          <a:xfrm>
            <a:off x="852367" y="2781315"/>
            <a:ext cx="4252383" cy="738210"/>
            <a:chOff x="852367" y="2437214"/>
            <a:chExt cx="4252383" cy="738210"/>
          </a:xfrm>
        </p:grpSpPr>
        <p:sp>
          <p:nvSpPr>
            <p:cNvPr id="218" name="Google Shape;218;p18"/>
            <p:cNvSpPr txBox="1"/>
            <p:nvPr/>
          </p:nvSpPr>
          <p:spPr>
            <a:xfrm>
              <a:off x="1494250" y="2482725"/>
              <a:ext cx="3610500" cy="692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Font typeface="Arial"/>
                <a:buNone/>
              </a:pPr>
              <a:r>
                <a:rPr lang="en" sz="1500">
                  <a:solidFill>
                    <a:srgbClr val="231F20"/>
                  </a:solidFill>
                  <a:latin typeface="Inter"/>
                  <a:ea typeface="Inter"/>
                  <a:cs typeface="Inter"/>
                  <a:sym typeface="Inter"/>
                </a:rPr>
                <a:t>Diseases spread rapidly and led to massive demographic decline of Native American peoples</a:t>
              </a:r>
              <a:endParaRPr sz="700"/>
            </a:p>
          </p:txBody>
        </p:sp>
        <p:grpSp>
          <p:nvGrpSpPr>
            <p:cNvPr id="219" name="Google Shape;219;p18"/>
            <p:cNvGrpSpPr/>
            <p:nvPr/>
          </p:nvGrpSpPr>
          <p:grpSpPr>
            <a:xfrm>
              <a:off x="852367" y="2437214"/>
              <a:ext cx="552704" cy="552704"/>
              <a:chOff x="0" y="-56030"/>
              <a:chExt cx="812800" cy="812800"/>
            </a:xfrm>
          </p:grpSpPr>
          <p:sp>
            <p:nvSpPr>
              <p:cNvPr id="220" name="Google Shape;220;p18"/>
              <p:cNvSpPr/>
              <p:nvPr/>
            </p:nvSpPr>
            <p:spPr>
              <a:xfrm>
                <a:off x="0" y="-56030"/>
                <a:ext cx="812800" cy="812800"/>
              </a:xfrm>
              <a:custGeom>
                <a:rect b="b" l="l" r="r" t="t"/>
                <a:pathLst>
                  <a:path extrusionOk="0" h="812800" w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1" name="Google Shape;221;p18"/>
              <p:cNvSpPr txBox="1"/>
              <p:nvPr/>
            </p:nvSpPr>
            <p:spPr>
              <a:xfrm>
                <a:off x="76200" y="38100"/>
                <a:ext cx="660300" cy="698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22" name="Google Shape;222;p18"/>
            <p:cNvSpPr txBox="1"/>
            <p:nvPr/>
          </p:nvSpPr>
          <p:spPr>
            <a:xfrm>
              <a:off x="852367" y="2521116"/>
              <a:ext cx="552900" cy="384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2500" u="none" cap="none" strike="noStrike">
                  <a:solidFill>
                    <a:srgbClr val="FFFFFF"/>
                  </a:solidFill>
                  <a:latin typeface="Halant"/>
                  <a:ea typeface="Halant"/>
                  <a:cs typeface="Halant"/>
                  <a:sym typeface="Halant"/>
                </a:rPr>
                <a:t>2</a:t>
              </a:r>
              <a:endParaRPr sz="700">
                <a:solidFill>
                  <a:srgbClr val="FFFFFF"/>
                </a:solidFill>
              </a:endParaRPr>
            </a:p>
          </p:txBody>
        </p:sp>
      </p:grpSp>
      <p:grpSp>
        <p:nvGrpSpPr>
          <p:cNvPr id="223" name="Google Shape;223;p18"/>
          <p:cNvGrpSpPr/>
          <p:nvPr/>
        </p:nvGrpSpPr>
        <p:grpSpPr>
          <a:xfrm>
            <a:off x="852367" y="3739250"/>
            <a:ext cx="4252383" cy="923400"/>
            <a:chOff x="852367" y="3510650"/>
            <a:chExt cx="4252383" cy="923400"/>
          </a:xfrm>
        </p:grpSpPr>
        <p:sp>
          <p:nvSpPr>
            <p:cNvPr id="224" name="Google Shape;224;p18"/>
            <p:cNvSpPr txBox="1"/>
            <p:nvPr/>
          </p:nvSpPr>
          <p:spPr>
            <a:xfrm>
              <a:off x="1494250" y="3510650"/>
              <a:ext cx="3610500" cy="923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500">
                  <a:solidFill>
                    <a:srgbClr val="231F20"/>
                  </a:solidFill>
                  <a:latin typeface="Inter"/>
                  <a:ea typeface="Inter"/>
                  <a:cs typeface="Inter"/>
                  <a:sym typeface="Inter"/>
                </a:rPr>
                <a:t>Racial and ethnic diversity became a staple of life in the Americas, and new social structures were developed that mirrored this.</a:t>
              </a:r>
              <a:endParaRPr sz="700"/>
            </a:p>
          </p:txBody>
        </p:sp>
        <p:grpSp>
          <p:nvGrpSpPr>
            <p:cNvPr id="225" name="Google Shape;225;p18"/>
            <p:cNvGrpSpPr/>
            <p:nvPr/>
          </p:nvGrpSpPr>
          <p:grpSpPr>
            <a:xfrm>
              <a:off x="852367" y="3580647"/>
              <a:ext cx="552704" cy="552704"/>
              <a:chOff x="0" y="0"/>
              <a:chExt cx="812800" cy="812800"/>
            </a:xfrm>
          </p:grpSpPr>
          <p:sp>
            <p:nvSpPr>
              <p:cNvPr id="226" name="Google Shape;226;p18"/>
              <p:cNvSpPr/>
              <p:nvPr/>
            </p:nvSpPr>
            <p:spPr>
              <a:xfrm>
                <a:off x="0" y="0"/>
                <a:ext cx="812800" cy="812800"/>
              </a:xfrm>
              <a:custGeom>
                <a:rect b="b" l="l" r="r" t="t"/>
                <a:pathLst>
                  <a:path extrusionOk="0" h="812800" w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7" name="Google Shape;227;p18"/>
              <p:cNvSpPr txBox="1"/>
              <p:nvPr/>
            </p:nvSpPr>
            <p:spPr>
              <a:xfrm>
                <a:off x="76200" y="38100"/>
                <a:ext cx="660300" cy="698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28" name="Google Shape;228;p18"/>
            <p:cNvSpPr txBox="1"/>
            <p:nvPr/>
          </p:nvSpPr>
          <p:spPr>
            <a:xfrm>
              <a:off x="852367" y="3664549"/>
              <a:ext cx="552900" cy="384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2500" u="none" cap="none" strike="noStrike">
                  <a:solidFill>
                    <a:srgbClr val="FFFFFF"/>
                  </a:solidFill>
                  <a:latin typeface="Halant"/>
                  <a:ea typeface="Halant"/>
                  <a:cs typeface="Halant"/>
                  <a:sym typeface="Halant"/>
                </a:rPr>
                <a:t>3</a:t>
              </a:r>
              <a:endParaRPr sz="700">
                <a:solidFill>
                  <a:srgbClr val="FFFFFF"/>
                </a:solidFill>
              </a:endParaRPr>
            </a:p>
          </p:txBody>
        </p:sp>
      </p:grpSp>
      <p:pic>
        <p:nvPicPr>
          <p:cNvPr id="229" name="Google Shape;229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622537" y="1465350"/>
            <a:ext cx="2744625" cy="2140649"/>
          </a:xfrm>
          <a:prstGeom prst="rect">
            <a:avLst/>
          </a:prstGeom>
          <a:noFill/>
          <a:ln>
            <a:noFill/>
          </a:ln>
        </p:spPr>
      </p:pic>
      <p:sp>
        <p:nvSpPr>
          <p:cNvPr id="230" name="Google Shape;230;p18"/>
          <p:cNvSpPr txBox="1"/>
          <p:nvPr/>
        </p:nvSpPr>
        <p:spPr>
          <a:xfrm>
            <a:off x="5279000" y="3553450"/>
            <a:ext cx="34317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Source: Rodolfo Acuna-Soto, David W. Stahle, Malcolm K. Cleveland, and Matthew D. Therrell</a:t>
            </a:r>
            <a:r>
              <a:rPr b="1"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, </a:t>
            </a: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“Megadrought and Megadeath in 16th Century Mexico,” April 2002.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4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19"/>
          <p:cNvSpPr txBox="1"/>
          <p:nvPr/>
        </p:nvSpPr>
        <p:spPr>
          <a:xfrm>
            <a:off x="514350" y="742950"/>
            <a:ext cx="81153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2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IMPACTS ON EUROPE &amp; AFRICA</a:t>
            </a:r>
            <a:endParaRPr sz="700">
              <a:solidFill>
                <a:schemeClr val="dk1"/>
              </a:solidFill>
            </a:endParaRPr>
          </a:p>
        </p:txBody>
      </p:sp>
      <p:grpSp>
        <p:nvGrpSpPr>
          <p:cNvPr id="236" name="Google Shape;236;p19"/>
          <p:cNvGrpSpPr/>
          <p:nvPr/>
        </p:nvGrpSpPr>
        <p:grpSpPr>
          <a:xfrm>
            <a:off x="7929578" y="-49020"/>
            <a:ext cx="781313" cy="885635"/>
            <a:chOff x="0" y="-130721"/>
            <a:chExt cx="2083500" cy="2361695"/>
          </a:xfrm>
        </p:grpSpPr>
        <p:grpSp>
          <p:nvGrpSpPr>
            <p:cNvPr id="237" name="Google Shape;237;p19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238" name="Google Shape;238;p19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9" name="Google Shape;239;p19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40" name="Google Shape;240;p19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rgbClr val="FFFFFF"/>
                  </a:solidFill>
                  <a:latin typeface="Halant"/>
                  <a:ea typeface="Halant"/>
                  <a:cs typeface="Halant"/>
                  <a:sym typeface="Halant"/>
                </a:rPr>
                <a:t>6</a:t>
              </a:r>
              <a:endParaRPr sz="700"/>
            </a:p>
          </p:txBody>
        </p:sp>
      </p:grpSp>
      <p:sp>
        <p:nvSpPr>
          <p:cNvPr id="241" name="Google Shape;241;p19"/>
          <p:cNvSpPr/>
          <p:nvPr/>
        </p:nvSpPr>
        <p:spPr>
          <a:xfrm>
            <a:off x="4848773" y="4394085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4"/>
                </a:lnTo>
                <a:lnTo>
                  <a:pt x="0" y="247778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42" name="Google Shape;242;p19"/>
          <p:cNvSpPr/>
          <p:nvPr/>
        </p:nvSpPr>
        <p:spPr>
          <a:xfrm>
            <a:off x="782211" y="-820585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4"/>
                </a:lnTo>
                <a:lnTo>
                  <a:pt x="0" y="247778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243" name="Google Shape;243;p19"/>
          <p:cNvGrpSpPr/>
          <p:nvPr/>
        </p:nvGrpSpPr>
        <p:grpSpPr>
          <a:xfrm>
            <a:off x="92701" y="-72333"/>
            <a:ext cx="468740" cy="5216002"/>
            <a:chOff x="0" y="-38100"/>
            <a:chExt cx="246900" cy="2747433"/>
          </a:xfrm>
        </p:grpSpPr>
        <p:sp>
          <p:nvSpPr>
            <p:cNvPr id="244" name="Google Shape;244;p19"/>
            <p:cNvSpPr/>
            <p:nvPr/>
          </p:nvSpPr>
          <p:spPr>
            <a:xfrm>
              <a:off x="0" y="0"/>
              <a:ext cx="246798" cy="2709333"/>
            </a:xfrm>
            <a:custGeom>
              <a:rect b="b" l="l" r="r" t="t"/>
              <a:pathLst>
                <a:path extrusionOk="0" h="2709333" w="246798">
                  <a:moveTo>
                    <a:pt x="0" y="0"/>
                  </a:moveTo>
                  <a:lnTo>
                    <a:pt x="246798" y="0"/>
                  </a:lnTo>
                  <a:lnTo>
                    <a:pt x="246798" y="2709333"/>
                  </a:lnTo>
                  <a:lnTo>
                    <a:pt x="0" y="2709333"/>
                  </a:lnTo>
                  <a:close/>
                </a:path>
              </a:pathLst>
            </a:custGeom>
            <a:solidFill>
              <a:srgbClr val="EFFEF9"/>
            </a:solidFill>
            <a:ln>
              <a:noFill/>
            </a:ln>
          </p:spPr>
        </p:sp>
        <p:sp>
          <p:nvSpPr>
            <p:cNvPr id="245" name="Google Shape;245;p19"/>
            <p:cNvSpPr txBox="1"/>
            <p:nvPr/>
          </p:nvSpPr>
          <p:spPr>
            <a:xfrm>
              <a:off x="0" y="-38100"/>
              <a:ext cx="246900" cy="2747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25400" lIns="25400" spcFirstLastPara="1" rIns="25400" wrap="square" tIns="254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46" name="Google Shape;246;p19"/>
          <p:cNvSpPr txBox="1"/>
          <p:nvPr/>
        </p:nvSpPr>
        <p:spPr>
          <a:xfrm rot="-5400000">
            <a:off x="-1411564" y="2464077"/>
            <a:ext cx="3441000" cy="215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399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1400" u="none" cap="none" strike="noStrike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© Thinking Nation </a:t>
            </a:r>
            <a:r>
              <a:rPr b="1" lang="en" sz="14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2025</a:t>
            </a:r>
            <a:endParaRPr sz="700"/>
          </a:p>
        </p:txBody>
      </p:sp>
      <p:cxnSp>
        <p:nvCxnSpPr>
          <p:cNvPr id="247" name="Google Shape;247;p19"/>
          <p:cNvCxnSpPr/>
          <p:nvPr/>
        </p:nvCxnSpPr>
        <p:spPr>
          <a:xfrm rot="10800000">
            <a:off x="324267" y="-52334"/>
            <a:ext cx="2700" cy="1498800"/>
          </a:xfrm>
          <a:prstGeom prst="straightConnector1">
            <a:avLst/>
          </a:prstGeom>
          <a:noFill/>
          <a:ln cap="flat" cmpd="sng" w="1143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48" name="Google Shape;248;p19"/>
          <p:cNvCxnSpPr/>
          <p:nvPr/>
        </p:nvCxnSpPr>
        <p:spPr>
          <a:xfrm rot="10800000">
            <a:off x="321947" y="3644649"/>
            <a:ext cx="2700" cy="1498800"/>
          </a:xfrm>
          <a:prstGeom prst="straightConnector1">
            <a:avLst/>
          </a:prstGeom>
          <a:noFill/>
          <a:ln cap="flat" cmpd="sng" w="1143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grpSp>
        <p:nvGrpSpPr>
          <p:cNvPr id="249" name="Google Shape;249;p19"/>
          <p:cNvGrpSpPr/>
          <p:nvPr/>
        </p:nvGrpSpPr>
        <p:grpSpPr>
          <a:xfrm>
            <a:off x="852367" y="1683375"/>
            <a:ext cx="4252383" cy="692700"/>
            <a:chOff x="852367" y="1454775"/>
            <a:chExt cx="4252383" cy="692700"/>
          </a:xfrm>
        </p:grpSpPr>
        <p:sp>
          <p:nvSpPr>
            <p:cNvPr id="250" name="Google Shape;250;p19"/>
            <p:cNvSpPr txBox="1"/>
            <p:nvPr/>
          </p:nvSpPr>
          <p:spPr>
            <a:xfrm>
              <a:off x="1494250" y="1454775"/>
              <a:ext cx="3610500" cy="692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500">
                  <a:solidFill>
                    <a:srgbClr val="231F20"/>
                  </a:solidFill>
                  <a:latin typeface="Inter"/>
                  <a:ea typeface="Inter"/>
                  <a:cs typeface="Inter"/>
                  <a:sym typeface="Inter"/>
                </a:rPr>
                <a:t>Cash crops became a key part of the economy, which led to deforestation and different types of forced labor.</a:t>
              </a:r>
              <a:endParaRPr sz="700"/>
            </a:p>
          </p:txBody>
        </p:sp>
        <p:grpSp>
          <p:nvGrpSpPr>
            <p:cNvPr id="251" name="Google Shape;251;p19"/>
            <p:cNvGrpSpPr/>
            <p:nvPr/>
          </p:nvGrpSpPr>
          <p:grpSpPr>
            <a:xfrm>
              <a:off x="852367" y="1524782"/>
              <a:ext cx="552704" cy="552704"/>
              <a:chOff x="0" y="-56030"/>
              <a:chExt cx="812800" cy="812800"/>
            </a:xfrm>
          </p:grpSpPr>
          <p:sp>
            <p:nvSpPr>
              <p:cNvPr id="252" name="Google Shape;252;p19"/>
              <p:cNvSpPr/>
              <p:nvPr/>
            </p:nvSpPr>
            <p:spPr>
              <a:xfrm>
                <a:off x="0" y="-56030"/>
                <a:ext cx="812800" cy="812800"/>
              </a:xfrm>
              <a:custGeom>
                <a:rect b="b" l="l" r="r" t="t"/>
                <a:pathLst>
                  <a:path extrusionOk="0" h="812800" w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3" name="Google Shape;253;p19"/>
              <p:cNvSpPr txBox="1"/>
              <p:nvPr/>
            </p:nvSpPr>
            <p:spPr>
              <a:xfrm>
                <a:off x="76200" y="38100"/>
                <a:ext cx="660300" cy="698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54" name="Google Shape;254;p19"/>
            <p:cNvSpPr txBox="1"/>
            <p:nvPr/>
          </p:nvSpPr>
          <p:spPr>
            <a:xfrm>
              <a:off x="852367" y="1608684"/>
              <a:ext cx="552900" cy="384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2500" u="none" cap="none" strike="noStrike">
                  <a:solidFill>
                    <a:srgbClr val="FFFFFF"/>
                  </a:solidFill>
                  <a:latin typeface="Halant"/>
                  <a:ea typeface="Halant"/>
                  <a:cs typeface="Halant"/>
                  <a:sym typeface="Halant"/>
                </a:rPr>
                <a:t>1</a:t>
              </a:r>
              <a:endParaRPr sz="700">
                <a:solidFill>
                  <a:srgbClr val="FFFFFF"/>
                </a:solidFill>
              </a:endParaRPr>
            </a:p>
          </p:txBody>
        </p:sp>
      </p:grpSp>
      <p:grpSp>
        <p:nvGrpSpPr>
          <p:cNvPr id="255" name="Google Shape;255;p19"/>
          <p:cNvGrpSpPr/>
          <p:nvPr/>
        </p:nvGrpSpPr>
        <p:grpSpPr>
          <a:xfrm>
            <a:off x="852367" y="2781315"/>
            <a:ext cx="4252383" cy="738210"/>
            <a:chOff x="852367" y="2437214"/>
            <a:chExt cx="4252383" cy="738210"/>
          </a:xfrm>
        </p:grpSpPr>
        <p:sp>
          <p:nvSpPr>
            <p:cNvPr id="256" name="Google Shape;256;p19"/>
            <p:cNvSpPr txBox="1"/>
            <p:nvPr/>
          </p:nvSpPr>
          <p:spPr>
            <a:xfrm>
              <a:off x="1494250" y="2482725"/>
              <a:ext cx="3610500" cy="692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500">
                  <a:solidFill>
                    <a:srgbClr val="231F20"/>
                  </a:solidFill>
                  <a:latin typeface="Inter"/>
                  <a:ea typeface="Inter"/>
                  <a:cs typeface="Inter"/>
                  <a:sym typeface="Inter"/>
                </a:rPr>
                <a:t>Diseases spread rapidly and led to massive demographic decline of Native American peoples</a:t>
              </a:r>
              <a:endParaRPr sz="700"/>
            </a:p>
          </p:txBody>
        </p:sp>
        <p:grpSp>
          <p:nvGrpSpPr>
            <p:cNvPr id="257" name="Google Shape;257;p19"/>
            <p:cNvGrpSpPr/>
            <p:nvPr/>
          </p:nvGrpSpPr>
          <p:grpSpPr>
            <a:xfrm>
              <a:off x="852367" y="2437214"/>
              <a:ext cx="552704" cy="552704"/>
              <a:chOff x="0" y="-56030"/>
              <a:chExt cx="812800" cy="812800"/>
            </a:xfrm>
          </p:grpSpPr>
          <p:sp>
            <p:nvSpPr>
              <p:cNvPr id="258" name="Google Shape;258;p19"/>
              <p:cNvSpPr/>
              <p:nvPr/>
            </p:nvSpPr>
            <p:spPr>
              <a:xfrm>
                <a:off x="0" y="-56030"/>
                <a:ext cx="812800" cy="812800"/>
              </a:xfrm>
              <a:custGeom>
                <a:rect b="b" l="l" r="r" t="t"/>
                <a:pathLst>
                  <a:path extrusionOk="0" h="812800" w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9" name="Google Shape;259;p19"/>
              <p:cNvSpPr txBox="1"/>
              <p:nvPr/>
            </p:nvSpPr>
            <p:spPr>
              <a:xfrm>
                <a:off x="76200" y="38100"/>
                <a:ext cx="660300" cy="698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60" name="Google Shape;260;p19"/>
            <p:cNvSpPr txBox="1"/>
            <p:nvPr/>
          </p:nvSpPr>
          <p:spPr>
            <a:xfrm>
              <a:off x="852367" y="2521116"/>
              <a:ext cx="552900" cy="384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2500" u="none" cap="none" strike="noStrike">
                  <a:solidFill>
                    <a:srgbClr val="FFFFFF"/>
                  </a:solidFill>
                  <a:latin typeface="Halant"/>
                  <a:ea typeface="Halant"/>
                  <a:cs typeface="Halant"/>
                  <a:sym typeface="Halant"/>
                </a:rPr>
                <a:t>2</a:t>
              </a:r>
              <a:endParaRPr sz="700">
                <a:solidFill>
                  <a:srgbClr val="FFFFFF"/>
                </a:solidFill>
              </a:endParaRPr>
            </a:p>
          </p:txBody>
        </p:sp>
      </p:grpSp>
      <p:grpSp>
        <p:nvGrpSpPr>
          <p:cNvPr id="261" name="Google Shape;261;p19"/>
          <p:cNvGrpSpPr/>
          <p:nvPr/>
        </p:nvGrpSpPr>
        <p:grpSpPr>
          <a:xfrm>
            <a:off x="852367" y="3739250"/>
            <a:ext cx="4252383" cy="1154400"/>
            <a:chOff x="852367" y="3510650"/>
            <a:chExt cx="4252383" cy="1154400"/>
          </a:xfrm>
        </p:grpSpPr>
        <p:sp>
          <p:nvSpPr>
            <p:cNvPr id="262" name="Google Shape;262;p19"/>
            <p:cNvSpPr txBox="1"/>
            <p:nvPr/>
          </p:nvSpPr>
          <p:spPr>
            <a:xfrm>
              <a:off x="1494250" y="3510650"/>
              <a:ext cx="3610500" cy="1154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Font typeface="Arial"/>
                <a:buNone/>
              </a:pPr>
              <a:r>
                <a:rPr lang="en" sz="1500">
                  <a:solidFill>
                    <a:srgbClr val="231F20"/>
                  </a:solidFill>
                  <a:latin typeface="Inter"/>
                  <a:ea typeface="Inter"/>
                  <a:cs typeface="Inter"/>
                  <a:sym typeface="Inter"/>
                </a:rPr>
                <a:t>As an increased demand for cash crops grew, and native populations were decimated by disease, Africans were forced into slavery and sold to the Americas to produce those crops.</a:t>
              </a:r>
              <a:endParaRPr sz="700"/>
            </a:p>
          </p:txBody>
        </p:sp>
        <p:grpSp>
          <p:nvGrpSpPr>
            <p:cNvPr id="263" name="Google Shape;263;p19"/>
            <p:cNvGrpSpPr/>
            <p:nvPr/>
          </p:nvGrpSpPr>
          <p:grpSpPr>
            <a:xfrm>
              <a:off x="852367" y="3580647"/>
              <a:ext cx="552704" cy="552704"/>
              <a:chOff x="0" y="0"/>
              <a:chExt cx="812800" cy="812800"/>
            </a:xfrm>
          </p:grpSpPr>
          <p:sp>
            <p:nvSpPr>
              <p:cNvPr id="264" name="Google Shape;264;p19"/>
              <p:cNvSpPr/>
              <p:nvPr/>
            </p:nvSpPr>
            <p:spPr>
              <a:xfrm>
                <a:off x="0" y="0"/>
                <a:ext cx="812800" cy="812800"/>
              </a:xfrm>
              <a:custGeom>
                <a:rect b="b" l="l" r="r" t="t"/>
                <a:pathLst>
                  <a:path extrusionOk="0" h="812800" w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5" name="Google Shape;265;p19"/>
              <p:cNvSpPr txBox="1"/>
              <p:nvPr/>
            </p:nvSpPr>
            <p:spPr>
              <a:xfrm>
                <a:off x="76200" y="38100"/>
                <a:ext cx="660300" cy="698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66" name="Google Shape;266;p19"/>
            <p:cNvSpPr txBox="1"/>
            <p:nvPr/>
          </p:nvSpPr>
          <p:spPr>
            <a:xfrm>
              <a:off x="852367" y="3664549"/>
              <a:ext cx="552900" cy="384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2500" u="none" cap="none" strike="noStrike">
                  <a:solidFill>
                    <a:srgbClr val="FFFFFF"/>
                  </a:solidFill>
                  <a:latin typeface="Halant"/>
                  <a:ea typeface="Halant"/>
                  <a:cs typeface="Halant"/>
                  <a:sym typeface="Halant"/>
                </a:rPr>
                <a:t>3</a:t>
              </a:r>
              <a:endParaRPr sz="700">
                <a:solidFill>
                  <a:srgbClr val="FFFFFF"/>
                </a:solidFill>
              </a:endParaRPr>
            </a:p>
          </p:txBody>
        </p:sp>
      </p:grpSp>
      <p:sp>
        <p:nvSpPr>
          <p:cNvPr id="267" name="Google Shape;267;p19"/>
          <p:cNvSpPr txBox="1"/>
          <p:nvPr/>
        </p:nvSpPr>
        <p:spPr>
          <a:xfrm>
            <a:off x="5279000" y="3553450"/>
            <a:ext cx="34317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Source: </a:t>
            </a:r>
            <a:r>
              <a:rPr lang="en" sz="1200">
                <a:solidFill>
                  <a:srgbClr val="202122"/>
                </a:solidFill>
                <a:highlight>
                  <a:srgbClr val="F8F9FA"/>
                </a:highlight>
                <a:latin typeface="Inter"/>
                <a:ea typeface="Inter"/>
                <a:cs typeface="Inter"/>
                <a:sym typeface="Inter"/>
              </a:rPr>
              <a:t>Wesleyan Juvenile Offering, Burning of a Village in Africa, and Capture of its Inhabitants, 1859, Public Domain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268" name="Google Shape;268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446052" y="1476250"/>
            <a:ext cx="3115848" cy="19964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2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p20"/>
          <p:cNvSpPr txBox="1"/>
          <p:nvPr/>
        </p:nvSpPr>
        <p:spPr>
          <a:xfrm>
            <a:off x="331925" y="1448000"/>
            <a:ext cx="4987800" cy="1878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View the </a:t>
            </a:r>
            <a:r>
              <a:rPr lang="en" sz="2100" u="sng">
                <a:solidFill>
                  <a:schemeClr val="hlink"/>
                </a:solidFill>
                <a:latin typeface="Inter"/>
                <a:ea typeface="Inter"/>
                <a:cs typeface="Inter"/>
                <a:sym typeface="Inter"/>
                <a:hlinkClick r:id="rId3"/>
              </a:rPr>
              <a:t>Gilder Lehrman Columbian Exchange Interactive Map</a:t>
            </a:r>
            <a:endParaRPr sz="21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30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1600"/>
              <a:buFont typeface="Inter"/>
              <a:buChar char="●"/>
            </a:pPr>
            <a:r>
              <a:rPr lang="en" sz="16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Click each category in the right hand menu (People, Animals, Plants, Microbes)</a:t>
            </a:r>
            <a:endParaRPr sz="16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30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1600"/>
              <a:buFont typeface="Inter"/>
              <a:buChar char="●"/>
            </a:pPr>
            <a:r>
              <a:rPr lang="en" sz="16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Watch the change on the map</a:t>
            </a:r>
            <a:endParaRPr sz="16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30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1600"/>
              <a:buFont typeface="Inter"/>
              <a:buChar char="●"/>
            </a:pPr>
            <a:r>
              <a:rPr lang="en" sz="16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Read the information</a:t>
            </a:r>
            <a:endParaRPr sz="16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30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1600"/>
              <a:buFont typeface="Inter"/>
              <a:buChar char="●"/>
            </a:pPr>
            <a:r>
              <a:rPr lang="en" sz="16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Answer the questions on the worksheet</a:t>
            </a:r>
            <a:endParaRPr sz="16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274" name="Google Shape;274;p20"/>
          <p:cNvSpPr/>
          <p:nvPr/>
        </p:nvSpPr>
        <p:spPr>
          <a:xfrm>
            <a:off x="6882084" y="3599399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275" name="Google Shape;275;p20"/>
          <p:cNvGrpSpPr/>
          <p:nvPr/>
        </p:nvGrpSpPr>
        <p:grpSpPr>
          <a:xfrm>
            <a:off x="-127008" y="4615004"/>
            <a:ext cx="9398022" cy="468724"/>
            <a:chOff x="204" y="0"/>
            <a:chExt cx="25061391" cy="1249931"/>
          </a:xfrm>
        </p:grpSpPr>
        <p:grpSp>
          <p:nvGrpSpPr>
            <p:cNvPr id="276" name="Google Shape;276;p20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277" name="Google Shape;277;p20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278" name="Google Shape;278;p20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79" name="Google Shape;279;p20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" sz="14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 sz="700"/>
            </a:p>
          </p:txBody>
        </p:sp>
        <p:cxnSp>
          <p:nvCxnSpPr>
            <p:cNvPr id="280" name="Google Shape;280;p20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81" name="Google Shape;281;p20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282" name="Google Shape;282;p20"/>
          <p:cNvGrpSpPr/>
          <p:nvPr/>
        </p:nvGrpSpPr>
        <p:grpSpPr>
          <a:xfrm>
            <a:off x="7929578" y="-49020"/>
            <a:ext cx="781313" cy="885635"/>
            <a:chOff x="0" y="-130721"/>
            <a:chExt cx="2083500" cy="2361695"/>
          </a:xfrm>
        </p:grpSpPr>
        <p:grpSp>
          <p:nvGrpSpPr>
            <p:cNvPr id="283" name="Google Shape;283;p20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284" name="Google Shape;284;p20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85" name="Google Shape;285;p20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86" name="Google Shape;286;p20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7</a:t>
              </a:r>
              <a:endParaRPr sz="700">
                <a:solidFill>
                  <a:schemeClr val="lt1"/>
                </a:solidFill>
              </a:endParaRPr>
            </a:p>
          </p:txBody>
        </p:sp>
      </p:grpSp>
      <p:sp>
        <p:nvSpPr>
          <p:cNvPr id="287" name="Google Shape;287;p20"/>
          <p:cNvSpPr/>
          <p:nvPr/>
        </p:nvSpPr>
        <p:spPr>
          <a:xfrm>
            <a:off x="-1313786" y="-366668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88" name="Google Shape;288;p20"/>
          <p:cNvSpPr txBox="1"/>
          <p:nvPr/>
        </p:nvSpPr>
        <p:spPr>
          <a:xfrm>
            <a:off x="895675" y="438150"/>
            <a:ext cx="71265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2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INTERACTIVE MAP</a:t>
            </a:r>
            <a:endParaRPr sz="700"/>
          </a:p>
        </p:txBody>
      </p:sp>
      <p:pic>
        <p:nvPicPr>
          <p:cNvPr id="289" name="Google Shape;289;p20"/>
          <p:cNvPicPr preferRelativeResize="0"/>
          <p:nvPr/>
        </p:nvPicPr>
        <p:blipFill rotWithShape="1">
          <a:blip r:embed="rId5">
            <a:alphaModFix/>
          </a:blip>
          <a:srcRect b="5582" l="11574" r="13073" t="29498"/>
          <a:stretch/>
        </p:blipFill>
        <p:spPr>
          <a:xfrm>
            <a:off x="5319725" y="1224825"/>
            <a:ext cx="3108552" cy="1784874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290" name="Google Shape;290;p20"/>
          <p:cNvPicPr preferRelativeResize="0"/>
          <p:nvPr/>
        </p:nvPicPr>
        <p:blipFill rotWithShape="1">
          <a:blip r:embed="rId6">
            <a:alphaModFix/>
          </a:blip>
          <a:srcRect b="0" l="24498" r="24334" t="0"/>
          <a:stretch/>
        </p:blipFill>
        <p:spPr>
          <a:xfrm>
            <a:off x="6400824" y="2251075"/>
            <a:ext cx="1814748" cy="2363924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4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p21"/>
          <p:cNvSpPr txBox="1"/>
          <p:nvPr/>
        </p:nvSpPr>
        <p:spPr>
          <a:xfrm>
            <a:off x="568375" y="1448000"/>
            <a:ext cx="8142600" cy="1554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The Columbian Exchange One Pager must include the following:</a:t>
            </a:r>
            <a:endParaRPr sz="21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30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1600"/>
              <a:buFont typeface="Inter"/>
              <a:buChar char="●"/>
            </a:pPr>
            <a:r>
              <a:rPr lang="en" sz="16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A map showing the exchange of at least three items that originated from each region (Europe, Africa, Americas)- 9 total items</a:t>
            </a:r>
            <a:endParaRPr sz="16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30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1600"/>
              <a:buFont typeface="Inter"/>
              <a:buChar char="●"/>
            </a:pPr>
            <a:r>
              <a:rPr lang="en" sz="16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A Say-it-in-6 summarizing the Columbian Exchange</a:t>
            </a:r>
            <a:endParaRPr sz="16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30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1600"/>
              <a:buFont typeface="Inter"/>
              <a:buChar char="●"/>
            </a:pPr>
            <a:r>
              <a:rPr lang="en" sz="16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At least 3 images related to the Columbian Exchange</a:t>
            </a:r>
            <a:endParaRPr sz="16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30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1600"/>
              <a:buFont typeface="Inter"/>
              <a:buChar char="●"/>
            </a:pPr>
            <a:r>
              <a:rPr lang="en" sz="16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A short poem or rap about the Columbian Exchange (5 lines)</a:t>
            </a:r>
            <a:endParaRPr sz="16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296" name="Google Shape;296;p21"/>
          <p:cNvSpPr/>
          <p:nvPr/>
        </p:nvSpPr>
        <p:spPr>
          <a:xfrm>
            <a:off x="6882084" y="3599399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297" name="Google Shape;297;p21"/>
          <p:cNvGrpSpPr/>
          <p:nvPr/>
        </p:nvGrpSpPr>
        <p:grpSpPr>
          <a:xfrm>
            <a:off x="-127008" y="4615004"/>
            <a:ext cx="9398022" cy="468724"/>
            <a:chOff x="204" y="0"/>
            <a:chExt cx="25061391" cy="1249931"/>
          </a:xfrm>
        </p:grpSpPr>
        <p:grpSp>
          <p:nvGrpSpPr>
            <p:cNvPr id="298" name="Google Shape;298;p21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299" name="Google Shape;299;p21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300" name="Google Shape;300;p21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301" name="Google Shape;301;p21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" sz="14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 sz="700"/>
            </a:p>
          </p:txBody>
        </p:sp>
        <p:cxnSp>
          <p:nvCxnSpPr>
            <p:cNvPr id="302" name="Google Shape;302;p21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303" name="Google Shape;303;p21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304" name="Google Shape;304;p21"/>
          <p:cNvGrpSpPr/>
          <p:nvPr/>
        </p:nvGrpSpPr>
        <p:grpSpPr>
          <a:xfrm>
            <a:off x="7929578" y="-49020"/>
            <a:ext cx="781313" cy="885635"/>
            <a:chOff x="0" y="-130721"/>
            <a:chExt cx="2083500" cy="2361695"/>
          </a:xfrm>
        </p:grpSpPr>
        <p:grpSp>
          <p:nvGrpSpPr>
            <p:cNvPr id="305" name="Google Shape;305;p21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306" name="Google Shape;306;p21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07" name="Google Shape;307;p21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308" name="Google Shape;308;p21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8</a:t>
              </a:r>
              <a:endParaRPr sz="700">
                <a:solidFill>
                  <a:schemeClr val="lt1"/>
                </a:solidFill>
              </a:endParaRPr>
            </a:p>
          </p:txBody>
        </p:sp>
      </p:grpSp>
      <p:sp>
        <p:nvSpPr>
          <p:cNvPr id="309" name="Google Shape;309;p21"/>
          <p:cNvSpPr/>
          <p:nvPr/>
        </p:nvSpPr>
        <p:spPr>
          <a:xfrm>
            <a:off x="-1313786" y="-366668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310" name="Google Shape;310;p21"/>
          <p:cNvSpPr txBox="1"/>
          <p:nvPr/>
        </p:nvSpPr>
        <p:spPr>
          <a:xfrm>
            <a:off x="895675" y="438150"/>
            <a:ext cx="71265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2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ONE PAGER INSTRUCTIONS</a:t>
            </a:r>
            <a:endParaRPr sz="7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